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2" r:id="rId2"/>
  </p:sldMasterIdLst>
  <p:notesMasterIdLst>
    <p:notesMasterId r:id="rId22"/>
  </p:notesMasterIdLst>
  <p:sldIdLst>
    <p:sldId id="259" r:id="rId3"/>
    <p:sldId id="257" r:id="rId4"/>
    <p:sldId id="262" r:id="rId5"/>
    <p:sldId id="292" r:id="rId6"/>
    <p:sldId id="295" r:id="rId7"/>
    <p:sldId id="298" r:id="rId8"/>
    <p:sldId id="297" r:id="rId9"/>
    <p:sldId id="299" r:id="rId10"/>
    <p:sldId id="300" r:id="rId11"/>
    <p:sldId id="302" r:id="rId12"/>
    <p:sldId id="285" r:id="rId13"/>
    <p:sldId id="284" r:id="rId14"/>
    <p:sldId id="301" r:id="rId15"/>
    <p:sldId id="286" r:id="rId16"/>
    <p:sldId id="276" r:id="rId17"/>
    <p:sldId id="289" r:id="rId18"/>
    <p:sldId id="290" r:id="rId19"/>
    <p:sldId id="278" r:id="rId20"/>
    <p:sldId id="277"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65">
          <p15:clr>
            <a:srgbClr val="A4A3A4"/>
          </p15:clr>
        </p15:guide>
        <p15:guide id="2" pos="4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0EA6"/>
    <a:srgbClr val="E4580A"/>
    <a:srgbClr val="FBC52D"/>
    <a:srgbClr val="853B81"/>
    <a:srgbClr val="4B2E83"/>
    <a:srgbClr val="B7A57A"/>
    <a:srgbClr val="33006F"/>
    <a:srgbClr val="0099FF"/>
    <a:srgbClr val="E8D3A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49"/>
    <p:restoredTop sz="65753" autoAdjust="0"/>
  </p:normalViewPr>
  <p:slideViewPr>
    <p:cSldViewPr snapToGrid="0" snapToObjects="1" showGuides="1">
      <p:cViewPr varScale="1">
        <p:scale>
          <a:sx n="81" d="100"/>
          <a:sy n="81" d="100"/>
        </p:scale>
        <p:origin x="2800" y="184"/>
      </p:cViewPr>
      <p:guideLst>
        <p:guide orient="horz" pos="965"/>
        <p:guide pos="48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Bellard" userId="fd8b00da-aeb0-4e9e-9f3d-74a80e3e6809" providerId="ADAL" clId="{2F59D6B5-2C4C-8A42-B1F7-407882E54CD7}"/>
    <pc:docChg chg="modSld">
      <pc:chgData name="David Bellard" userId="fd8b00da-aeb0-4e9e-9f3d-74a80e3e6809" providerId="ADAL" clId="{2F59D6B5-2C4C-8A42-B1F7-407882E54CD7}" dt="2024-12-19T00:45:00.603" v="2" actId="20577"/>
      <pc:docMkLst>
        <pc:docMk/>
      </pc:docMkLst>
      <pc:sldChg chg="modSp mod">
        <pc:chgData name="David Bellard" userId="fd8b00da-aeb0-4e9e-9f3d-74a80e3e6809" providerId="ADAL" clId="{2F59D6B5-2C4C-8A42-B1F7-407882E54CD7}" dt="2024-12-19T00:45:00.603" v="2" actId="20577"/>
        <pc:sldMkLst>
          <pc:docMk/>
          <pc:sldMk cId="1002349289" sldId="278"/>
        </pc:sldMkLst>
        <pc:spChg chg="mod">
          <ac:chgData name="David Bellard" userId="fd8b00da-aeb0-4e9e-9f3d-74a80e3e6809" providerId="ADAL" clId="{2F59D6B5-2C4C-8A42-B1F7-407882E54CD7}" dt="2024-12-19T00:45:00.603" v="2" actId="20577"/>
          <ac:spMkLst>
            <pc:docMk/>
            <pc:sldMk cId="1002349289" sldId="278"/>
            <ac:spMk id="3" creationId="{EE338FE8-2919-3116-AE12-C0D403770C5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CE8659-2B3C-430B-9529-8C96740B1B2F}" type="datetimeFigureOut">
              <a:rPr lang="en-US" smtClean="0"/>
              <a:t>12/18/24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88E807-4CEC-445D-B839-E9883ED3B1DB}" type="slidenum">
              <a:rPr lang="en-US" smtClean="0"/>
              <a:t>‹#›</a:t>
            </a:fld>
            <a:endParaRPr lang="en-US"/>
          </a:p>
        </p:txBody>
      </p:sp>
    </p:spTree>
    <p:extLst>
      <p:ext uri="{BB962C8B-B14F-4D97-AF65-F5344CB8AC3E}">
        <p14:creationId xmlns:p14="http://schemas.microsoft.com/office/powerpoint/2010/main" val="82218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p:txBody>
      </p:sp>
      <p:sp>
        <p:nvSpPr>
          <p:cNvPr id="4" name="Slide Number Placeholder 3"/>
          <p:cNvSpPr>
            <a:spLocks noGrp="1"/>
          </p:cNvSpPr>
          <p:nvPr>
            <p:ph type="sldNum" sz="quarter" idx="5"/>
          </p:nvPr>
        </p:nvSpPr>
        <p:spPr/>
        <p:txBody>
          <a:bodyPr/>
          <a:lstStyle/>
          <a:p>
            <a:fld id="{D888E807-4CEC-445D-B839-E9883ED3B1DB}" type="slidenum">
              <a:rPr lang="en-US" smtClean="0"/>
              <a:t>1</a:t>
            </a:fld>
            <a:endParaRPr lang="en-US"/>
          </a:p>
        </p:txBody>
      </p:sp>
    </p:spTree>
    <p:extLst>
      <p:ext uri="{BB962C8B-B14F-4D97-AF65-F5344CB8AC3E}">
        <p14:creationId xmlns:p14="http://schemas.microsoft.com/office/powerpoint/2010/main" val="3894968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a:p>
            <a:pPr marL="171450" indent="-171450">
              <a:buFontTx/>
              <a:buChar char="-"/>
            </a:pPr>
            <a:endParaRPr lang="en-US" dirty="0"/>
          </a:p>
          <a:p>
            <a:pPr marL="171450" indent="-171450">
              <a:buFontTx/>
              <a:buChar char="-"/>
            </a:pPr>
            <a:endParaRPr lang="en-US" dirty="0"/>
          </a:p>
          <a:p>
            <a:endParaRPr lang="en-US" dirty="0"/>
          </a:p>
        </p:txBody>
      </p:sp>
      <p:sp>
        <p:nvSpPr>
          <p:cNvPr id="4" name="Slide Number Placeholder 3"/>
          <p:cNvSpPr>
            <a:spLocks noGrp="1"/>
          </p:cNvSpPr>
          <p:nvPr>
            <p:ph type="sldNum" sz="quarter" idx="5"/>
          </p:nvPr>
        </p:nvSpPr>
        <p:spPr/>
        <p:txBody>
          <a:bodyPr/>
          <a:lstStyle/>
          <a:p>
            <a:fld id="{D888E807-4CEC-445D-B839-E9883ED3B1DB}" type="slidenum">
              <a:rPr lang="en-US" smtClean="0"/>
              <a:t>2</a:t>
            </a:fld>
            <a:endParaRPr lang="en-US"/>
          </a:p>
        </p:txBody>
      </p:sp>
    </p:spTree>
    <p:extLst>
      <p:ext uri="{BB962C8B-B14F-4D97-AF65-F5344CB8AC3E}">
        <p14:creationId xmlns:p14="http://schemas.microsoft.com/office/powerpoint/2010/main" val="4155510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88E807-4CEC-445D-B839-E9883ED3B1DB}" type="slidenum">
              <a:rPr lang="en-US" smtClean="0"/>
              <a:t>3</a:t>
            </a:fld>
            <a:endParaRPr lang="en-US"/>
          </a:p>
        </p:txBody>
      </p:sp>
    </p:spTree>
    <p:extLst>
      <p:ext uri="{BB962C8B-B14F-4D97-AF65-F5344CB8AC3E}">
        <p14:creationId xmlns:p14="http://schemas.microsoft.com/office/powerpoint/2010/main" val="3290886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29BB6-55AC-3041-E6CE-132C50171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68460-F817-C4BE-9A5B-5CA1131E7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D3E5B-95C1-F09C-1CB5-B16279BA36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FA43CA-BC8C-327D-DE31-B6EC417BCEB9}"/>
              </a:ext>
            </a:extLst>
          </p:cNvPr>
          <p:cNvSpPr>
            <a:spLocks noGrp="1"/>
          </p:cNvSpPr>
          <p:nvPr>
            <p:ph type="sldNum" sz="quarter" idx="5"/>
          </p:nvPr>
        </p:nvSpPr>
        <p:spPr/>
        <p:txBody>
          <a:bodyPr/>
          <a:lstStyle/>
          <a:p>
            <a:fld id="{D888E807-4CEC-445D-B839-E9883ED3B1DB}" type="slidenum">
              <a:rPr lang="en-US" smtClean="0"/>
              <a:t>4</a:t>
            </a:fld>
            <a:endParaRPr lang="en-US"/>
          </a:p>
        </p:txBody>
      </p:sp>
    </p:spTree>
    <p:extLst>
      <p:ext uri="{BB962C8B-B14F-4D97-AF65-F5344CB8AC3E}">
        <p14:creationId xmlns:p14="http://schemas.microsoft.com/office/powerpoint/2010/main" val="736456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94517-04F8-301C-14A1-691FF79EB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5BEB7A-B5AA-1323-ABF2-B3593C1659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6CFE1F-547D-7409-56B8-C9186AB7BF08}"/>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3C03FFE5-C166-B38B-F1E4-86EF1F6B2AC6}"/>
              </a:ext>
            </a:extLst>
          </p:cNvPr>
          <p:cNvSpPr>
            <a:spLocks noGrp="1"/>
          </p:cNvSpPr>
          <p:nvPr>
            <p:ph type="sldNum" sz="quarter" idx="5"/>
          </p:nvPr>
        </p:nvSpPr>
        <p:spPr/>
        <p:txBody>
          <a:bodyPr/>
          <a:lstStyle/>
          <a:p>
            <a:fld id="{D888E807-4CEC-445D-B839-E9883ED3B1DB}" type="slidenum">
              <a:rPr lang="en-US" smtClean="0"/>
              <a:t>5</a:t>
            </a:fld>
            <a:endParaRPr lang="en-US"/>
          </a:p>
        </p:txBody>
      </p:sp>
    </p:spTree>
    <p:extLst>
      <p:ext uri="{BB962C8B-B14F-4D97-AF65-F5344CB8AC3E}">
        <p14:creationId xmlns:p14="http://schemas.microsoft.com/office/powerpoint/2010/main" val="163452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4058E-5F0B-84B9-6C1E-2FE2E5663A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9D0CE8-7A73-B6D1-6C7A-F6E7354AD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3FE057-44EF-28BD-25EC-2389EF905881}"/>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7F0497FA-7B24-DEB3-CB61-06E7E4CAD80F}"/>
              </a:ext>
            </a:extLst>
          </p:cNvPr>
          <p:cNvSpPr>
            <a:spLocks noGrp="1"/>
          </p:cNvSpPr>
          <p:nvPr>
            <p:ph type="sldNum" sz="quarter" idx="5"/>
          </p:nvPr>
        </p:nvSpPr>
        <p:spPr/>
        <p:txBody>
          <a:bodyPr/>
          <a:lstStyle/>
          <a:p>
            <a:fld id="{D888E807-4CEC-445D-B839-E9883ED3B1DB}" type="slidenum">
              <a:rPr lang="en-US" smtClean="0"/>
              <a:t>6</a:t>
            </a:fld>
            <a:endParaRPr lang="en-US"/>
          </a:p>
        </p:txBody>
      </p:sp>
    </p:spTree>
    <p:extLst>
      <p:ext uri="{BB962C8B-B14F-4D97-AF65-F5344CB8AC3E}">
        <p14:creationId xmlns:p14="http://schemas.microsoft.com/office/powerpoint/2010/main" val="730664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E6E65-C5EE-DE7A-4CE3-10D4FFEBD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3AA5DC-A864-0551-33D7-865EDED925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010145-CC5A-EFF1-7C6B-D2E175CC5B5A}"/>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5D5C377F-0908-1A6B-7DA3-370B2BEBEE38}"/>
              </a:ext>
            </a:extLst>
          </p:cNvPr>
          <p:cNvSpPr>
            <a:spLocks noGrp="1"/>
          </p:cNvSpPr>
          <p:nvPr>
            <p:ph type="sldNum" sz="quarter" idx="5"/>
          </p:nvPr>
        </p:nvSpPr>
        <p:spPr/>
        <p:txBody>
          <a:bodyPr/>
          <a:lstStyle/>
          <a:p>
            <a:fld id="{D888E807-4CEC-445D-B839-E9883ED3B1DB}" type="slidenum">
              <a:rPr lang="en-US" smtClean="0"/>
              <a:t>7</a:t>
            </a:fld>
            <a:endParaRPr lang="en-US"/>
          </a:p>
        </p:txBody>
      </p:sp>
    </p:spTree>
    <p:extLst>
      <p:ext uri="{BB962C8B-B14F-4D97-AF65-F5344CB8AC3E}">
        <p14:creationId xmlns:p14="http://schemas.microsoft.com/office/powerpoint/2010/main" val="4117246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6EBEF-9977-3599-FBEA-7EC07BB650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0F9D27-E44A-C928-ED66-34614A9A22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924D7-77B9-221D-BA21-5D49A2CE6D39}"/>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93DC8245-3F34-60E0-B35E-FCA543CF2A90}"/>
              </a:ext>
            </a:extLst>
          </p:cNvPr>
          <p:cNvSpPr>
            <a:spLocks noGrp="1"/>
          </p:cNvSpPr>
          <p:nvPr>
            <p:ph type="sldNum" sz="quarter" idx="5"/>
          </p:nvPr>
        </p:nvSpPr>
        <p:spPr/>
        <p:txBody>
          <a:bodyPr/>
          <a:lstStyle/>
          <a:p>
            <a:fld id="{D888E807-4CEC-445D-B839-E9883ED3B1DB}" type="slidenum">
              <a:rPr lang="en-US" smtClean="0"/>
              <a:t>8</a:t>
            </a:fld>
            <a:endParaRPr lang="en-US"/>
          </a:p>
        </p:txBody>
      </p:sp>
    </p:spTree>
    <p:extLst>
      <p:ext uri="{BB962C8B-B14F-4D97-AF65-F5344CB8AC3E}">
        <p14:creationId xmlns:p14="http://schemas.microsoft.com/office/powerpoint/2010/main" val="390166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FA806-4B52-1AB1-5496-1F861CFDF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F25F82-F2A3-C4E9-ABCC-E1C9E0D4E8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AD2163-7499-0731-20ED-4F0E4A6D7D9B}"/>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5B3BA247-043A-C83C-C30E-0C81FE593C36}"/>
              </a:ext>
            </a:extLst>
          </p:cNvPr>
          <p:cNvSpPr>
            <a:spLocks noGrp="1"/>
          </p:cNvSpPr>
          <p:nvPr>
            <p:ph type="sldNum" sz="quarter" idx="5"/>
          </p:nvPr>
        </p:nvSpPr>
        <p:spPr/>
        <p:txBody>
          <a:bodyPr/>
          <a:lstStyle/>
          <a:p>
            <a:fld id="{D888E807-4CEC-445D-B839-E9883ED3B1DB}" type="slidenum">
              <a:rPr lang="en-US" smtClean="0"/>
              <a:t>9</a:t>
            </a:fld>
            <a:endParaRPr lang="en-US"/>
          </a:p>
        </p:txBody>
      </p:sp>
    </p:spTree>
    <p:extLst>
      <p:ext uri="{BB962C8B-B14F-4D97-AF65-F5344CB8AC3E}">
        <p14:creationId xmlns:p14="http://schemas.microsoft.com/office/powerpoint/2010/main" val="3974696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DB23C-9B81-B8D9-B051-9D0920DB8D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7D1756-3828-1F89-9047-54B7694857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815814-23A9-0D41-2433-3C2FDAC5A47A}"/>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908F871B-AD6B-878B-6F14-7257682B5177}"/>
              </a:ext>
            </a:extLst>
          </p:cNvPr>
          <p:cNvSpPr>
            <a:spLocks noGrp="1"/>
          </p:cNvSpPr>
          <p:nvPr>
            <p:ph type="sldNum" sz="quarter" idx="5"/>
          </p:nvPr>
        </p:nvSpPr>
        <p:spPr/>
        <p:txBody>
          <a:bodyPr/>
          <a:lstStyle/>
          <a:p>
            <a:fld id="{D888E807-4CEC-445D-B839-E9883ED3B1DB}" type="slidenum">
              <a:rPr lang="en-US" smtClean="0"/>
              <a:t>10</a:t>
            </a:fld>
            <a:endParaRPr lang="en-US"/>
          </a:p>
        </p:txBody>
      </p:sp>
    </p:spTree>
    <p:extLst>
      <p:ext uri="{BB962C8B-B14F-4D97-AF65-F5344CB8AC3E}">
        <p14:creationId xmlns:p14="http://schemas.microsoft.com/office/powerpoint/2010/main" val="270532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4F0F8-39A3-9087-E0FE-2229291F84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29CA0A-B5A2-91F5-59C4-7CF183617B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28A358-2A21-4E71-C72B-5C4B5BBAA487}"/>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69872C47-915B-DCA1-0B75-EF20DAFB7658}"/>
              </a:ext>
            </a:extLst>
          </p:cNvPr>
          <p:cNvSpPr>
            <a:spLocks noGrp="1"/>
          </p:cNvSpPr>
          <p:nvPr>
            <p:ph type="sldNum" sz="quarter" idx="5"/>
          </p:nvPr>
        </p:nvSpPr>
        <p:spPr/>
        <p:txBody>
          <a:bodyPr/>
          <a:lstStyle/>
          <a:p>
            <a:fld id="{D888E807-4CEC-445D-B839-E9883ED3B1DB}" type="slidenum">
              <a:rPr lang="en-US" smtClean="0"/>
              <a:t>11</a:t>
            </a:fld>
            <a:endParaRPr lang="en-US"/>
          </a:p>
        </p:txBody>
      </p:sp>
    </p:spTree>
    <p:extLst>
      <p:ext uri="{BB962C8B-B14F-4D97-AF65-F5344CB8AC3E}">
        <p14:creationId xmlns:p14="http://schemas.microsoft.com/office/powerpoint/2010/main" val="2138459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CBB60-1679-C245-F77D-39DBE1B5A9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4F6008-5387-8986-9D17-7D09B58626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F0D95-E1BD-1C5B-C2F7-D736D372F8D0}"/>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1685D4B8-3A8A-B371-CD1F-7A90BC5DC10D}"/>
              </a:ext>
            </a:extLst>
          </p:cNvPr>
          <p:cNvSpPr>
            <a:spLocks noGrp="1"/>
          </p:cNvSpPr>
          <p:nvPr>
            <p:ph type="sldNum" sz="quarter" idx="5"/>
          </p:nvPr>
        </p:nvSpPr>
        <p:spPr/>
        <p:txBody>
          <a:bodyPr/>
          <a:lstStyle/>
          <a:p>
            <a:fld id="{D888E807-4CEC-445D-B839-E9883ED3B1DB}" type="slidenum">
              <a:rPr lang="en-US" smtClean="0"/>
              <a:t>12</a:t>
            </a:fld>
            <a:endParaRPr lang="en-US"/>
          </a:p>
        </p:txBody>
      </p:sp>
    </p:spTree>
    <p:extLst>
      <p:ext uri="{BB962C8B-B14F-4D97-AF65-F5344CB8AC3E}">
        <p14:creationId xmlns:p14="http://schemas.microsoft.com/office/powerpoint/2010/main" val="4052550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47F88-1981-B090-840E-D91CB9C6D1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D66ABB-C2A9-F655-4B9F-E0CDBC85FD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5BC5C0-13C8-DA8A-9CE1-3F92B6C0A277}"/>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E5EF39BB-6038-5BBD-B91E-763198722DB1}"/>
              </a:ext>
            </a:extLst>
          </p:cNvPr>
          <p:cNvSpPr>
            <a:spLocks noGrp="1"/>
          </p:cNvSpPr>
          <p:nvPr>
            <p:ph type="sldNum" sz="quarter" idx="5"/>
          </p:nvPr>
        </p:nvSpPr>
        <p:spPr/>
        <p:txBody>
          <a:bodyPr/>
          <a:lstStyle/>
          <a:p>
            <a:fld id="{D888E807-4CEC-445D-B839-E9883ED3B1DB}" type="slidenum">
              <a:rPr lang="en-US" smtClean="0"/>
              <a:t>13</a:t>
            </a:fld>
            <a:endParaRPr lang="en-US"/>
          </a:p>
        </p:txBody>
      </p:sp>
    </p:spTree>
    <p:extLst>
      <p:ext uri="{BB962C8B-B14F-4D97-AF65-F5344CB8AC3E}">
        <p14:creationId xmlns:p14="http://schemas.microsoft.com/office/powerpoint/2010/main" val="1510583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C1DBC-C560-EC9D-C741-F5EBD0DECC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8D49C-1F9B-A914-347D-355472410B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26B632-EFFF-8DC7-F03A-BCD8DEB5EB31}"/>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BF9F967D-D322-DD20-6DAB-9403032215C2}"/>
              </a:ext>
            </a:extLst>
          </p:cNvPr>
          <p:cNvSpPr>
            <a:spLocks noGrp="1"/>
          </p:cNvSpPr>
          <p:nvPr>
            <p:ph type="sldNum" sz="quarter" idx="5"/>
          </p:nvPr>
        </p:nvSpPr>
        <p:spPr/>
        <p:txBody>
          <a:bodyPr/>
          <a:lstStyle/>
          <a:p>
            <a:fld id="{D888E807-4CEC-445D-B839-E9883ED3B1DB}" type="slidenum">
              <a:rPr lang="en-US" smtClean="0"/>
              <a:t>14</a:t>
            </a:fld>
            <a:endParaRPr lang="en-US"/>
          </a:p>
        </p:txBody>
      </p:sp>
    </p:spTree>
    <p:extLst>
      <p:ext uri="{BB962C8B-B14F-4D97-AF65-F5344CB8AC3E}">
        <p14:creationId xmlns:p14="http://schemas.microsoft.com/office/powerpoint/2010/main" val="2491481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FFEA3-456F-16FF-DD4E-DEEB2A623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7B665-7B9C-1043-B684-454AB77642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A63FE-3C2C-6958-5F86-7B47B37A1820}"/>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62F0966C-81AB-9094-8146-D27665F97E99}"/>
              </a:ext>
            </a:extLst>
          </p:cNvPr>
          <p:cNvSpPr>
            <a:spLocks noGrp="1"/>
          </p:cNvSpPr>
          <p:nvPr>
            <p:ph type="sldNum" sz="quarter" idx="5"/>
          </p:nvPr>
        </p:nvSpPr>
        <p:spPr/>
        <p:txBody>
          <a:bodyPr/>
          <a:lstStyle/>
          <a:p>
            <a:fld id="{D888E807-4CEC-445D-B839-E9883ED3B1DB}" type="slidenum">
              <a:rPr lang="en-US" smtClean="0"/>
              <a:t>18</a:t>
            </a:fld>
            <a:endParaRPr lang="en-US"/>
          </a:p>
        </p:txBody>
      </p:sp>
    </p:spTree>
    <p:extLst>
      <p:ext uri="{BB962C8B-B14F-4D97-AF65-F5344CB8AC3E}">
        <p14:creationId xmlns:p14="http://schemas.microsoft.com/office/powerpoint/2010/main" val="14088051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2AB83-0E87-7DAC-1F2B-B74A59368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6D72E6-BEA9-C8A0-CC21-FB3D2A5677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2CBC51-B4C2-4A09-27B9-6A1C19735E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AE9554-9CB0-82CB-FEC8-318181CB68F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888E807-4CEC-445D-B839-E9883ED3B1D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771488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2" descr="W Logo_Purple_2685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2400" y="5710428"/>
            <a:ext cx="1371600" cy="923544"/>
          </a:xfrm>
          <a:prstGeom prst="rect">
            <a:avLst/>
          </a:prstGeom>
        </p:spPr>
      </p:pic>
      <p:pic>
        <p:nvPicPr>
          <p:cNvPr id="4" name="Picture 3" descr="Wordmark_center_Purple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2039" y="1269313"/>
            <a:ext cx="2425295" cy="163374"/>
          </a:xfrm>
          <a:prstGeom prst="rect">
            <a:avLst/>
          </a:prstGeom>
        </p:spPr>
      </p:pic>
      <p:pic>
        <p:nvPicPr>
          <p:cNvPr id="13" name="Picture 12"/>
          <p:cNvPicPr>
            <a:picLocks noChangeAspect="1"/>
          </p:cNvPicPr>
          <p:nvPr userDrawn="1"/>
        </p:nvPicPr>
        <p:blipFill>
          <a:blip r:embed="rId4"/>
          <a:stretch>
            <a:fillRect/>
          </a:stretch>
        </p:blipFill>
        <p:spPr>
          <a:xfrm>
            <a:off x="792039" y="4341247"/>
            <a:ext cx="1495448" cy="130555"/>
          </a:xfrm>
          <a:prstGeom prst="rect">
            <a:avLst/>
          </a:prstGeom>
        </p:spPr>
      </p:pic>
      <p:sp>
        <p:nvSpPr>
          <p:cNvPr id="2" name="Title 1"/>
          <p:cNvSpPr>
            <a:spLocks noGrp="1"/>
          </p:cNvSpPr>
          <p:nvPr>
            <p:ph type="title" hasCustomPrompt="1"/>
          </p:nvPr>
        </p:nvSpPr>
        <p:spPr>
          <a:xfrm>
            <a:off x="671757" y="1559791"/>
            <a:ext cx="6972300" cy="2629056"/>
          </a:xfrm>
          <a:prstGeom prst="rect">
            <a:avLst/>
          </a:prstGeom>
        </p:spPr>
        <p:txBody>
          <a:bodyPr anchor="b"/>
          <a:lstStyle>
            <a:lvl1pPr algn="l">
              <a:defRPr sz="5000" b="1" i="0">
                <a:solidFill>
                  <a:srgbClr val="4B2E83"/>
                </a:solidFill>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2390259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4" name="Text Placeholder 9"/>
          <p:cNvSpPr>
            <a:spLocks noGrp="1"/>
          </p:cNvSpPr>
          <p:nvPr>
            <p:ph type="body" sz="quarter" idx="11" hasCustomPrompt="1"/>
          </p:nvPr>
        </p:nvSpPr>
        <p:spPr>
          <a:xfrm>
            <a:off x="659305" y="2320239"/>
            <a:ext cx="8197114" cy="3810086"/>
          </a:xfrm>
          <a:prstGeom prst="rect">
            <a:avLst/>
          </a:prstGeom>
        </p:spPr>
        <p:txBody>
          <a:bodyPr/>
          <a:lstStyle>
            <a:lvl1pPr marL="342900" indent="-342900">
              <a:buFont typeface="Lucida Grande"/>
              <a:buChar char="&gt;"/>
              <a:defRPr sz="2400" b="0" i="0" baseline="0">
                <a:solidFill>
                  <a:srgbClr val="4B2E83"/>
                </a:solidFill>
                <a:latin typeface="Open Sans"/>
                <a:cs typeface="Open Sans"/>
              </a:defRPr>
            </a:lvl1pPr>
            <a:lvl2pPr>
              <a:defRPr sz="2000" b="0" i="0" baseline="0">
                <a:solidFill>
                  <a:srgbClr val="4B2E83"/>
                </a:solidFill>
                <a:latin typeface="Open Sans"/>
                <a:cs typeface="Open Sans"/>
              </a:defRPr>
            </a:lvl2pPr>
            <a:lvl3pPr marL="1143000" indent="-228600">
              <a:buSzPct val="100000"/>
              <a:buFont typeface="Lucida Grande"/>
              <a:buChar char="&gt;"/>
              <a:defRPr sz="1800" b="0" i="0" baseline="0">
                <a:solidFill>
                  <a:srgbClr val="4B2E83"/>
                </a:solidFill>
                <a:latin typeface="Open Sans"/>
                <a:cs typeface="Open Sans"/>
              </a:defRPr>
            </a:lvl3pPr>
            <a:lvl4pPr>
              <a:defRPr sz="1600" b="0" i="0" baseline="0">
                <a:solidFill>
                  <a:srgbClr val="4B2E83"/>
                </a:solidFill>
                <a:latin typeface="Open Sans"/>
                <a:cs typeface="Open Sans"/>
              </a:defRPr>
            </a:lvl4pPr>
            <a:lvl5pPr marL="2057400" indent="-228600">
              <a:buFont typeface="Lucida Grande"/>
              <a:buChar char="&gt;"/>
              <a:defRPr sz="1400" b="0" i="0" baseline="0">
                <a:solidFill>
                  <a:srgbClr val="4B2E83"/>
                </a:solidFill>
                <a:latin typeface="Open Sans"/>
                <a:cs typeface="Open Sans"/>
              </a:defRPr>
            </a:lvl5pPr>
          </a:lstStyle>
          <a:p>
            <a:pPr lvl="0"/>
            <a:r>
              <a:rPr lang="en-US" dirty="0"/>
              <a:t>Content here (Open Sans, 24 pt.)</a:t>
            </a:r>
          </a:p>
          <a:p>
            <a:pPr lvl="1"/>
            <a:r>
              <a:rPr lang="en-US" dirty="0"/>
              <a:t>Second level (Open Sans, 20)</a:t>
            </a:r>
          </a:p>
          <a:p>
            <a:pPr lvl="2"/>
            <a:r>
              <a:rPr lang="en-US" dirty="0"/>
              <a:t>Third level (Open Sans, 18)</a:t>
            </a:r>
          </a:p>
          <a:p>
            <a:pPr lvl="3"/>
            <a:r>
              <a:rPr lang="en-US" dirty="0"/>
              <a:t>Fourth level (Open Sans, 16)</a:t>
            </a:r>
          </a:p>
          <a:p>
            <a:pPr lvl="4"/>
            <a:r>
              <a:rPr lang="en-US" dirty="0"/>
              <a:t>Fifth level (Open Sans, 14)</a:t>
            </a:r>
          </a:p>
        </p:txBody>
      </p:sp>
      <p:sp>
        <p:nvSpPr>
          <p:cNvPr id="5" name="Text Placeholder 5"/>
          <p:cNvSpPr>
            <a:spLocks noGrp="1"/>
          </p:cNvSpPr>
          <p:nvPr>
            <p:ph type="body" sz="quarter" idx="12" hasCustomPrompt="1"/>
          </p:nvPr>
        </p:nvSpPr>
        <p:spPr>
          <a:xfrm>
            <a:off x="671757" y="1730667"/>
            <a:ext cx="8184662" cy="411171"/>
          </a:xfrm>
          <a:prstGeom prst="rect">
            <a:avLst/>
          </a:prstGeom>
        </p:spPr>
        <p:txBody>
          <a:bodyPr>
            <a:noAutofit/>
          </a:bodyPr>
          <a:lstStyle>
            <a:lvl1pPr marL="0" indent="0">
              <a:lnSpc>
                <a:spcPct val="90000"/>
              </a:lnSpc>
              <a:buNone/>
              <a:defRPr sz="2400" b="0" i="0" baseline="0">
                <a:solidFill>
                  <a:srgbClr val="4B2E83"/>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LIGHT, 24 PT.)</a:t>
            </a:r>
          </a:p>
        </p:txBody>
      </p:sp>
      <p:pic>
        <p:nvPicPr>
          <p:cNvPr id="8" name="Picture 7" descr="W Logo_Purple_2685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2400" y="5710428"/>
            <a:ext cx="1371600" cy="923544"/>
          </a:xfrm>
          <a:prstGeom prst="rect">
            <a:avLst/>
          </a:prstGeom>
        </p:spPr>
      </p:pic>
      <p:pic>
        <p:nvPicPr>
          <p:cNvPr id="11" name="Picture 10"/>
          <p:cNvPicPr>
            <a:picLocks noChangeAspect="1"/>
          </p:cNvPicPr>
          <p:nvPr userDrawn="1"/>
        </p:nvPicPr>
        <p:blipFill>
          <a:blip r:embed="rId3"/>
          <a:stretch>
            <a:fillRect/>
          </a:stretch>
        </p:blipFill>
        <p:spPr>
          <a:xfrm>
            <a:off x="779464" y="1384924"/>
            <a:ext cx="789558" cy="68929"/>
          </a:xfrm>
          <a:prstGeom prst="rect">
            <a:avLst/>
          </a:prstGeom>
        </p:spPr>
      </p:pic>
      <p:sp>
        <p:nvSpPr>
          <p:cNvPr id="2" name="Title 1"/>
          <p:cNvSpPr>
            <a:spLocks noGrp="1"/>
          </p:cNvSpPr>
          <p:nvPr>
            <p:ph type="title" hasCustomPrompt="1"/>
          </p:nvPr>
        </p:nvSpPr>
        <p:spPr>
          <a:xfrm>
            <a:off x="628649" y="371510"/>
            <a:ext cx="8227769" cy="991998"/>
          </a:xfrm>
          <a:prstGeom prst="rect">
            <a:avLst/>
          </a:prstGeom>
        </p:spPr>
        <p:txBody>
          <a:bodyPr anchor="b"/>
          <a:lstStyle>
            <a:lvl1pPr algn="l">
              <a:defRPr sz="3000" b="1" i="0">
                <a:solidFill>
                  <a:srgbClr val="4B2E83"/>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818143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sp>
        <p:nvSpPr>
          <p:cNvPr id="6" name="Text Placeholder 9"/>
          <p:cNvSpPr>
            <a:spLocks noGrp="1"/>
          </p:cNvSpPr>
          <p:nvPr>
            <p:ph type="body" sz="quarter" idx="11" hasCustomPrompt="1"/>
          </p:nvPr>
        </p:nvSpPr>
        <p:spPr>
          <a:xfrm>
            <a:off x="659305" y="1736725"/>
            <a:ext cx="8076956" cy="4015497"/>
          </a:xfrm>
          <a:prstGeom prst="rect">
            <a:avLst/>
          </a:prstGeom>
        </p:spPr>
        <p:txBody>
          <a:bodyPr/>
          <a:lstStyle>
            <a:lvl1pPr marL="342900" indent="-342900">
              <a:buFont typeface="Lucida Grande"/>
              <a:buChar char="&gt;"/>
              <a:defRPr sz="2400" b="0" i="0" baseline="0">
                <a:solidFill>
                  <a:srgbClr val="4B2E83"/>
                </a:solidFill>
                <a:latin typeface="Open Sans"/>
                <a:cs typeface="Open Sans"/>
              </a:defRPr>
            </a:lvl1pPr>
            <a:lvl2pPr>
              <a:defRPr sz="2000" b="0" i="0" baseline="0">
                <a:solidFill>
                  <a:srgbClr val="4B2E83"/>
                </a:solidFill>
                <a:latin typeface="Open Sans"/>
                <a:cs typeface="Open Sans"/>
              </a:defRPr>
            </a:lvl2pPr>
            <a:lvl3pPr marL="1143000" indent="-228600">
              <a:buSzPct val="100000"/>
              <a:buFont typeface="Lucida Grande"/>
              <a:buChar char="&gt;"/>
              <a:defRPr sz="1800" b="0" i="0" baseline="0">
                <a:solidFill>
                  <a:srgbClr val="4B2E83"/>
                </a:solidFill>
                <a:latin typeface="Open Sans"/>
                <a:cs typeface="Open Sans"/>
              </a:defRPr>
            </a:lvl3pPr>
            <a:lvl4pPr>
              <a:defRPr sz="1600" b="0" i="0" baseline="0">
                <a:solidFill>
                  <a:srgbClr val="4B2E83"/>
                </a:solidFill>
                <a:latin typeface="Open Sans"/>
                <a:cs typeface="Open Sans"/>
              </a:defRPr>
            </a:lvl4pPr>
            <a:lvl5pPr marL="2057400" indent="-228600">
              <a:buFont typeface="Lucida Grande"/>
              <a:buChar char="&gt;"/>
              <a:defRPr sz="1400" b="0" i="0" baseline="0">
                <a:solidFill>
                  <a:srgbClr val="4B2E83"/>
                </a:solidFill>
                <a:latin typeface="Open Sans"/>
                <a:cs typeface="Open Sans"/>
              </a:defRPr>
            </a:lvl5pPr>
          </a:lstStyle>
          <a:p>
            <a:pPr lvl="0"/>
            <a:r>
              <a:rPr lang="en-US" dirty="0"/>
              <a:t>Bulleted content here (Open Sans, 24 pt.)</a:t>
            </a:r>
          </a:p>
          <a:p>
            <a:pPr lvl="1"/>
            <a:r>
              <a:rPr lang="en-US" dirty="0"/>
              <a:t>Second level (Open Sans, 20)</a:t>
            </a:r>
          </a:p>
          <a:p>
            <a:pPr lvl="2"/>
            <a:r>
              <a:rPr lang="en-US" dirty="0"/>
              <a:t>Third level (Open Sans, 18)</a:t>
            </a:r>
          </a:p>
          <a:p>
            <a:pPr lvl="3"/>
            <a:r>
              <a:rPr lang="en-US" dirty="0"/>
              <a:t>Fourth level (Open Sans, 16)</a:t>
            </a:r>
          </a:p>
          <a:p>
            <a:pPr lvl="4"/>
            <a:r>
              <a:rPr lang="en-US" dirty="0"/>
              <a:t>Fifth level (Open Sans, 14)</a:t>
            </a:r>
          </a:p>
        </p:txBody>
      </p:sp>
      <p:pic>
        <p:nvPicPr>
          <p:cNvPr id="9" name="Picture 8" descr="W Logo_Purple_2685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2400" y="5710428"/>
            <a:ext cx="1371600" cy="923544"/>
          </a:xfrm>
          <a:prstGeom prst="rect">
            <a:avLst/>
          </a:prstGeom>
        </p:spPr>
      </p:pic>
      <p:pic>
        <p:nvPicPr>
          <p:cNvPr id="11" name="Picture 10"/>
          <p:cNvPicPr>
            <a:picLocks noChangeAspect="1"/>
          </p:cNvPicPr>
          <p:nvPr userDrawn="1"/>
        </p:nvPicPr>
        <p:blipFill>
          <a:blip r:embed="rId3"/>
          <a:stretch>
            <a:fillRect/>
          </a:stretch>
        </p:blipFill>
        <p:spPr>
          <a:xfrm>
            <a:off x="779464" y="1384924"/>
            <a:ext cx="789558" cy="68929"/>
          </a:xfrm>
          <a:prstGeom prst="rect">
            <a:avLst/>
          </a:prstGeom>
        </p:spPr>
      </p:pic>
      <p:sp>
        <p:nvSpPr>
          <p:cNvPr id="2" name="Title 1"/>
          <p:cNvSpPr>
            <a:spLocks noGrp="1"/>
          </p:cNvSpPr>
          <p:nvPr>
            <p:ph type="title" hasCustomPrompt="1"/>
          </p:nvPr>
        </p:nvSpPr>
        <p:spPr>
          <a:xfrm>
            <a:off x="671757" y="371511"/>
            <a:ext cx="8064504" cy="991998"/>
          </a:xfrm>
          <a:prstGeom prst="rect">
            <a:avLst/>
          </a:prstGeom>
        </p:spPr>
        <p:txBody>
          <a:bodyPr anchor="b"/>
          <a:lstStyle>
            <a:lvl1pPr algn="l">
              <a:defRPr lang="cs-CZ" sz="3000" b="1" i="0" smtClean="0">
                <a:effectLst/>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1785922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Graphic">
    <p:bg>
      <p:bgPr>
        <a:solidFill>
          <a:srgbClr val="E8D3A2"/>
        </a:solidFill>
        <a:effectLst/>
      </p:bgPr>
    </p:bg>
    <p:spTree>
      <p:nvGrpSpPr>
        <p:cNvPr id="1" name=""/>
        <p:cNvGrpSpPr/>
        <p:nvPr/>
      </p:nvGrpSpPr>
      <p:grpSpPr>
        <a:xfrm>
          <a:off x="0" y="0"/>
          <a:ext cx="0" cy="0"/>
          <a:chOff x="0" y="0"/>
          <a:chExt cx="0" cy="0"/>
        </a:xfrm>
      </p:grpSpPr>
      <p:sp>
        <p:nvSpPr>
          <p:cNvPr id="12" name="Chart Placeholder 11"/>
          <p:cNvSpPr>
            <a:spLocks noGrp="1"/>
          </p:cNvSpPr>
          <p:nvPr>
            <p:ph type="chart" sz="quarter" idx="12" hasCustomPrompt="1"/>
          </p:nvPr>
        </p:nvSpPr>
        <p:spPr>
          <a:xfrm>
            <a:off x="766763" y="1736725"/>
            <a:ext cx="8021637" cy="4432300"/>
          </a:xfrm>
          <a:prstGeom prst="rect">
            <a:avLst/>
          </a:prstGeom>
        </p:spPr>
        <p:txBody>
          <a:bodyPr>
            <a:normAutofit/>
          </a:bodyPr>
          <a:lstStyle>
            <a:lvl1pPr marL="0" indent="0">
              <a:buNone/>
              <a:defRPr sz="2400" b="0" i="1" baseline="0">
                <a:solidFill>
                  <a:srgbClr val="4B2E83"/>
                </a:solidFill>
                <a:latin typeface="Open Sans Light"/>
                <a:cs typeface="Open Sans Light"/>
              </a:defRPr>
            </a:lvl1pPr>
          </a:lstStyle>
          <a:p>
            <a:r>
              <a:rPr lang="en-US" dirty="0"/>
              <a:t>Graphic Here</a:t>
            </a:r>
          </a:p>
        </p:txBody>
      </p:sp>
      <p:pic>
        <p:nvPicPr>
          <p:cNvPr id="8" name="Picture 7" descr="W Logo_Purple_2685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2400" y="5710428"/>
            <a:ext cx="1371600" cy="923544"/>
          </a:xfrm>
          <a:prstGeom prst="rect">
            <a:avLst/>
          </a:prstGeom>
        </p:spPr>
      </p:pic>
      <p:pic>
        <p:nvPicPr>
          <p:cNvPr id="9" name="Picture 8"/>
          <p:cNvPicPr>
            <a:picLocks noChangeAspect="1"/>
          </p:cNvPicPr>
          <p:nvPr userDrawn="1"/>
        </p:nvPicPr>
        <p:blipFill>
          <a:blip r:embed="rId3"/>
          <a:stretch>
            <a:fillRect/>
          </a:stretch>
        </p:blipFill>
        <p:spPr>
          <a:xfrm>
            <a:off x="779464" y="1384924"/>
            <a:ext cx="789558" cy="68929"/>
          </a:xfrm>
          <a:prstGeom prst="rect">
            <a:avLst/>
          </a:prstGeom>
        </p:spPr>
      </p:pic>
      <p:sp>
        <p:nvSpPr>
          <p:cNvPr id="2" name="Title 1"/>
          <p:cNvSpPr>
            <a:spLocks noGrp="1"/>
          </p:cNvSpPr>
          <p:nvPr>
            <p:ph type="title" hasCustomPrompt="1"/>
          </p:nvPr>
        </p:nvSpPr>
        <p:spPr>
          <a:xfrm>
            <a:off x="671756" y="365125"/>
            <a:ext cx="8116644" cy="998383"/>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328654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779463" y="4173694"/>
            <a:ext cx="1600200" cy="139700"/>
          </a:xfrm>
          <a:prstGeom prst="rect">
            <a:avLst/>
          </a:prstGeom>
        </p:spPr>
      </p:pic>
      <p:pic>
        <p:nvPicPr>
          <p:cNvPr id="8" name="Picture 7"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5710428"/>
            <a:ext cx="1371600" cy="923544"/>
          </a:xfrm>
          <a:prstGeom prst="rect">
            <a:avLst/>
          </a:prstGeom>
        </p:spPr>
      </p:pic>
      <p:pic>
        <p:nvPicPr>
          <p:cNvPr id="9" name="Picture 8" descr="Wordmark_center_Purple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2039" y="1269313"/>
            <a:ext cx="2425295" cy="163374"/>
          </a:xfrm>
          <a:prstGeom prst="rect">
            <a:avLst/>
          </a:prstGeom>
        </p:spPr>
      </p:pic>
      <p:sp>
        <p:nvSpPr>
          <p:cNvPr id="4" name="Title 3"/>
          <p:cNvSpPr>
            <a:spLocks noGrp="1"/>
          </p:cNvSpPr>
          <p:nvPr>
            <p:ph type="title" hasCustomPrompt="1"/>
          </p:nvPr>
        </p:nvSpPr>
        <p:spPr>
          <a:xfrm>
            <a:off x="671757" y="1531938"/>
            <a:ext cx="6972300" cy="2641756"/>
          </a:xfrm>
          <a:prstGeom prst="rect">
            <a:avLst/>
          </a:prstGeom>
        </p:spPr>
        <p:txBody>
          <a:bodyPr anchor="b"/>
          <a:lstStyle>
            <a:lvl1pPr algn="l">
              <a:defRPr sz="5000" b="1" i="0">
                <a:solidFill>
                  <a:srgbClr val="4B2E83"/>
                </a:solidFill>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3397191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4" name="Text Placeholder 9"/>
          <p:cNvSpPr>
            <a:spLocks noGrp="1"/>
          </p:cNvSpPr>
          <p:nvPr>
            <p:ph type="body" sz="quarter" idx="11" hasCustomPrompt="1"/>
          </p:nvPr>
        </p:nvSpPr>
        <p:spPr>
          <a:xfrm>
            <a:off x="659305" y="2320240"/>
            <a:ext cx="8197114" cy="3117862"/>
          </a:xfrm>
          <a:prstGeom prst="rect">
            <a:avLst/>
          </a:prstGeom>
        </p:spPr>
        <p:txBody>
          <a:bodyPr/>
          <a:lstStyle>
            <a:lvl1pPr marL="342900" indent="-342900">
              <a:buFont typeface="Lucida Grande"/>
              <a:buChar char="&gt;"/>
              <a:defRPr sz="2400" b="1" i="0" baseline="0">
                <a:solidFill>
                  <a:srgbClr val="4B2E83"/>
                </a:solidFill>
                <a:latin typeface="Open Sans"/>
                <a:cs typeface="Open Sans"/>
              </a:defRPr>
            </a:lvl1pPr>
            <a:lvl2pPr>
              <a:defRPr sz="2000" b="1" i="0" baseline="0">
                <a:solidFill>
                  <a:srgbClr val="4B2E83"/>
                </a:solidFill>
                <a:latin typeface="Open Sans"/>
                <a:cs typeface="Open Sans"/>
              </a:defRPr>
            </a:lvl2pPr>
            <a:lvl3pPr marL="1143000" indent="-228600">
              <a:buSzPct val="100000"/>
              <a:buFont typeface="Lucida Grande"/>
              <a:buChar char="&gt;"/>
              <a:defRPr sz="1800" b="1" i="0" baseline="0">
                <a:solidFill>
                  <a:srgbClr val="4B2E83"/>
                </a:solidFill>
                <a:latin typeface="Open Sans"/>
                <a:cs typeface="Open Sans"/>
              </a:defRPr>
            </a:lvl3pPr>
            <a:lvl4pPr>
              <a:defRPr sz="1600" b="1" i="0" baseline="0">
                <a:solidFill>
                  <a:srgbClr val="4B2E83"/>
                </a:solidFill>
                <a:latin typeface="Open Sans"/>
                <a:cs typeface="Open Sans"/>
              </a:defRPr>
            </a:lvl4pPr>
            <a:lvl5pPr marL="2057400" indent="-228600">
              <a:buFont typeface="Lucida Grande"/>
              <a:buChar char="&gt;"/>
              <a:defRPr sz="1400" b="1" i="0" baseline="0">
                <a:solidFill>
                  <a:srgbClr val="4B2E83"/>
                </a:solidFill>
                <a:latin typeface="Open Sans"/>
                <a:cs typeface="Open Sans"/>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6" name="Text Placeholder 5"/>
          <p:cNvSpPr>
            <a:spLocks noGrp="1"/>
          </p:cNvSpPr>
          <p:nvPr>
            <p:ph type="body" sz="quarter" idx="12" hasCustomPrompt="1"/>
          </p:nvPr>
        </p:nvSpPr>
        <p:spPr>
          <a:xfrm>
            <a:off x="671757" y="1730667"/>
            <a:ext cx="8184662" cy="411171"/>
          </a:xfrm>
          <a:prstGeom prst="rect">
            <a:avLst/>
          </a:prstGeom>
        </p:spPr>
        <p:txBody>
          <a:bodyPr>
            <a:noAutofit/>
          </a:bodyPr>
          <a:lstStyle>
            <a:lvl1pPr marL="0" indent="0">
              <a:lnSpc>
                <a:spcPct val="90000"/>
              </a:lnSpc>
              <a:buNone/>
              <a:defRPr sz="2400" b="0" i="0" baseline="0">
                <a:solidFill>
                  <a:srgbClr val="4B2E83"/>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LIGHT, 24 PT.)</a:t>
            </a:r>
          </a:p>
        </p:txBody>
      </p:sp>
      <p:pic>
        <p:nvPicPr>
          <p:cNvPr id="10" name="Picture 9" descr="W Logo_Purple_2685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2400" y="5710428"/>
            <a:ext cx="1371600" cy="923544"/>
          </a:xfrm>
          <a:prstGeom prst="rect">
            <a:avLst/>
          </a:prstGeom>
        </p:spPr>
      </p:pic>
      <p:pic>
        <p:nvPicPr>
          <p:cNvPr id="12" name="Picture 11"/>
          <p:cNvPicPr>
            <a:picLocks noChangeAspect="1"/>
          </p:cNvPicPr>
          <p:nvPr userDrawn="1"/>
        </p:nvPicPr>
        <p:blipFill>
          <a:blip r:embed="rId3"/>
          <a:stretch>
            <a:fillRect/>
          </a:stretch>
        </p:blipFill>
        <p:spPr>
          <a:xfrm>
            <a:off x="774700" y="1384031"/>
            <a:ext cx="789561" cy="68930"/>
          </a:xfrm>
          <a:prstGeom prst="rect">
            <a:avLst/>
          </a:prstGeom>
        </p:spPr>
      </p:pic>
      <p:sp>
        <p:nvSpPr>
          <p:cNvPr id="2" name="Title 1"/>
          <p:cNvSpPr>
            <a:spLocks noGrp="1"/>
          </p:cNvSpPr>
          <p:nvPr>
            <p:ph type="title" hasCustomPrompt="1"/>
          </p:nvPr>
        </p:nvSpPr>
        <p:spPr>
          <a:xfrm>
            <a:off x="671756" y="365125"/>
            <a:ext cx="8184663" cy="998383"/>
          </a:xfrm>
          <a:prstGeom prst="rect">
            <a:avLst/>
          </a:prstGeom>
        </p:spPr>
        <p:txBody>
          <a:bodyPr anchor="b"/>
          <a:lstStyle>
            <a:lvl1pPr algn="l">
              <a:defRPr sz="3000" b="1" i="0">
                <a:solidFill>
                  <a:srgbClr val="4B2E83"/>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3072872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sp>
        <p:nvSpPr>
          <p:cNvPr id="6" name="Text Placeholder 9"/>
          <p:cNvSpPr>
            <a:spLocks noGrp="1"/>
          </p:cNvSpPr>
          <p:nvPr>
            <p:ph type="body" sz="quarter" idx="11" hasCustomPrompt="1"/>
          </p:nvPr>
        </p:nvSpPr>
        <p:spPr>
          <a:xfrm>
            <a:off x="659305" y="1736726"/>
            <a:ext cx="8196210" cy="3701376"/>
          </a:xfrm>
          <a:prstGeom prst="rect">
            <a:avLst/>
          </a:prstGeom>
        </p:spPr>
        <p:txBody>
          <a:bodyPr/>
          <a:lstStyle>
            <a:lvl1pPr marL="342900" indent="-342900">
              <a:buFont typeface="Lucida Grande"/>
              <a:buChar char="&gt;"/>
              <a:defRPr sz="2400" b="1" i="0" baseline="0">
                <a:solidFill>
                  <a:srgbClr val="4B2E83"/>
                </a:solidFill>
                <a:latin typeface="Open Sans"/>
                <a:cs typeface="Open Sans"/>
              </a:defRPr>
            </a:lvl1pPr>
            <a:lvl2pPr>
              <a:defRPr sz="2000" b="1" i="0" baseline="0">
                <a:solidFill>
                  <a:srgbClr val="4B2E83"/>
                </a:solidFill>
                <a:latin typeface="Open Sans"/>
                <a:cs typeface="Open Sans"/>
              </a:defRPr>
            </a:lvl2pPr>
            <a:lvl3pPr marL="1143000" indent="-228600">
              <a:buSzPct val="100000"/>
              <a:buFont typeface="Lucida Grande"/>
              <a:buChar char="&gt;"/>
              <a:defRPr sz="1800" b="1" i="0" baseline="0">
                <a:solidFill>
                  <a:srgbClr val="4B2E83"/>
                </a:solidFill>
                <a:latin typeface="Open Sans"/>
                <a:cs typeface="Open Sans"/>
              </a:defRPr>
            </a:lvl3pPr>
            <a:lvl4pPr>
              <a:defRPr sz="1600" b="1" i="0" baseline="0">
                <a:solidFill>
                  <a:srgbClr val="4B2E83"/>
                </a:solidFill>
                <a:latin typeface="Open Sans"/>
                <a:cs typeface="Open Sans"/>
              </a:defRPr>
            </a:lvl4pPr>
            <a:lvl5pPr marL="2057400" indent="-228600">
              <a:buFont typeface="Lucida Grande"/>
              <a:buChar char="&gt;"/>
              <a:defRPr sz="1400" b="1" i="0" baseline="0">
                <a:solidFill>
                  <a:srgbClr val="4B2E83"/>
                </a:solidFill>
                <a:latin typeface="Open Sans"/>
                <a:cs typeface="Open Sans"/>
              </a:defRPr>
            </a:lvl5pPr>
          </a:lstStyle>
          <a:p>
            <a:pPr lvl="0"/>
            <a:r>
              <a:rPr lang="en-US" dirty="0"/>
              <a:t>Bulleted 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9" name="Picture 8" descr="W Logo_Purple_2685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2400" y="5710428"/>
            <a:ext cx="1371600" cy="923544"/>
          </a:xfrm>
          <a:prstGeom prst="rect">
            <a:avLst/>
          </a:prstGeom>
        </p:spPr>
      </p:pic>
      <p:pic>
        <p:nvPicPr>
          <p:cNvPr id="11" name="Picture 10"/>
          <p:cNvPicPr>
            <a:picLocks noChangeAspect="1"/>
          </p:cNvPicPr>
          <p:nvPr userDrawn="1"/>
        </p:nvPicPr>
        <p:blipFill>
          <a:blip r:embed="rId3"/>
          <a:stretch>
            <a:fillRect/>
          </a:stretch>
        </p:blipFill>
        <p:spPr>
          <a:xfrm>
            <a:off x="774700" y="1384031"/>
            <a:ext cx="789561" cy="68930"/>
          </a:xfrm>
          <a:prstGeom prst="rect">
            <a:avLst/>
          </a:prstGeom>
        </p:spPr>
      </p:pic>
      <p:sp>
        <p:nvSpPr>
          <p:cNvPr id="2" name="Title 1"/>
          <p:cNvSpPr>
            <a:spLocks noGrp="1"/>
          </p:cNvSpPr>
          <p:nvPr>
            <p:ph type="title" hasCustomPrompt="1"/>
          </p:nvPr>
        </p:nvSpPr>
        <p:spPr>
          <a:xfrm>
            <a:off x="659305" y="371511"/>
            <a:ext cx="8196210" cy="991998"/>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1450220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sp>
        <p:nvSpPr>
          <p:cNvPr id="12" name="Chart Placeholder 11"/>
          <p:cNvSpPr>
            <a:spLocks noGrp="1"/>
          </p:cNvSpPr>
          <p:nvPr>
            <p:ph type="chart" sz="quarter" idx="12" hasCustomPrompt="1"/>
          </p:nvPr>
        </p:nvSpPr>
        <p:spPr>
          <a:xfrm>
            <a:off x="766763" y="1736725"/>
            <a:ext cx="8021637" cy="3656655"/>
          </a:xfrm>
          <a:prstGeom prst="rect">
            <a:avLst/>
          </a:prstGeom>
        </p:spPr>
        <p:txBody>
          <a:bodyPr>
            <a:normAutofit/>
          </a:bodyPr>
          <a:lstStyle>
            <a:lvl1pPr marL="0" indent="0">
              <a:buNone/>
              <a:defRPr sz="2400" b="0" i="1" baseline="0">
                <a:solidFill>
                  <a:srgbClr val="4B2E83"/>
                </a:solidFill>
                <a:latin typeface="Open Sans Light"/>
                <a:cs typeface="Open Sans Light"/>
              </a:defRPr>
            </a:lvl1pPr>
          </a:lstStyle>
          <a:p>
            <a:r>
              <a:rPr lang="en-US" dirty="0"/>
              <a:t>Graphic Here</a:t>
            </a:r>
          </a:p>
        </p:txBody>
      </p:sp>
      <p:pic>
        <p:nvPicPr>
          <p:cNvPr id="6" name="Picture 5" descr="AngleBackground_gold_RGB.png"/>
          <p:cNvPicPr>
            <a:picLocks noChangeAspect="1"/>
          </p:cNvPicPr>
          <p:nvPr userDrawn="1"/>
        </p:nvPicPr>
        <p:blipFill rotWithShape="1">
          <a:blip r:embed="rId2">
            <a:extLst>
              <a:ext uri="{28A0092B-C50C-407E-A947-70E740481C1C}">
                <a14:useLocalDpi xmlns:a14="http://schemas.microsoft.com/office/drawing/2010/main" val="0"/>
              </a:ext>
            </a:extLst>
          </a:blip>
          <a:srcRect l="21047" t="2698" r="20731" b="93348"/>
          <a:stretch/>
        </p:blipFill>
        <p:spPr>
          <a:xfrm>
            <a:off x="182446" y="-3060701"/>
            <a:ext cx="9367953" cy="479735"/>
          </a:xfrm>
          <a:prstGeom prst="rect">
            <a:avLst/>
          </a:prstGeom>
        </p:spPr>
      </p:pic>
      <p:pic>
        <p:nvPicPr>
          <p:cNvPr id="8" name="Picture 7"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5710428"/>
            <a:ext cx="1371600" cy="923544"/>
          </a:xfrm>
          <a:prstGeom prst="rect">
            <a:avLst/>
          </a:prstGeom>
        </p:spPr>
      </p:pic>
      <p:pic>
        <p:nvPicPr>
          <p:cNvPr id="9" name="Picture 8"/>
          <p:cNvPicPr>
            <a:picLocks noChangeAspect="1"/>
          </p:cNvPicPr>
          <p:nvPr userDrawn="1"/>
        </p:nvPicPr>
        <p:blipFill>
          <a:blip r:embed="rId4"/>
          <a:stretch>
            <a:fillRect/>
          </a:stretch>
        </p:blipFill>
        <p:spPr>
          <a:xfrm>
            <a:off x="774700" y="1384031"/>
            <a:ext cx="789561" cy="68930"/>
          </a:xfrm>
          <a:prstGeom prst="rect">
            <a:avLst/>
          </a:prstGeom>
        </p:spPr>
      </p:pic>
      <p:sp>
        <p:nvSpPr>
          <p:cNvPr id="2" name="Title 1"/>
          <p:cNvSpPr>
            <a:spLocks noGrp="1"/>
          </p:cNvSpPr>
          <p:nvPr>
            <p:ph type="title" hasCustomPrompt="1"/>
          </p:nvPr>
        </p:nvSpPr>
        <p:spPr>
          <a:xfrm>
            <a:off x="671756" y="371511"/>
            <a:ext cx="8116644" cy="991998"/>
          </a:xfrm>
          <a:prstGeom prst="rect">
            <a:avLst/>
          </a:prstGeom>
        </p:spPr>
        <p:txBody>
          <a:bodyPr anchor="b"/>
          <a:lstStyle>
            <a:lvl1pPr algn="l">
              <a:defRPr sz="3000" b="1" i="0">
                <a:solidFill>
                  <a:schemeClr val="tx1"/>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24895524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RainAngle-7502.png"/>
          <p:cNvPicPr>
            <a:picLocks noChangeAspect="1"/>
          </p:cNvPicPr>
          <p:nvPr userDrawn="1"/>
        </p:nvPicPr>
        <p:blipFill rotWithShape="1">
          <a:blip r:embed="rId6">
            <a:extLst>
              <a:ext uri="{28A0092B-C50C-407E-A947-70E740481C1C}">
                <a14:useLocalDpi xmlns:a14="http://schemas.microsoft.com/office/drawing/2010/main" val="0"/>
              </a:ext>
            </a:extLst>
          </a:blip>
          <a:srcRect l="22002" t="9712" r="21821" b="88695"/>
          <a:stretch/>
        </p:blipFill>
        <p:spPr>
          <a:xfrm>
            <a:off x="0" y="0"/>
            <a:ext cx="9144000" cy="198438"/>
          </a:xfrm>
          <a:prstGeom prst="rect">
            <a:avLst/>
          </a:prstGeom>
        </p:spPr>
      </p:pic>
    </p:spTree>
    <p:extLst>
      <p:ext uri="{BB962C8B-B14F-4D97-AF65-F5344CB8AC3E}">
        <p14:creationId xmlns:p14="http://schemas.microsoft.com/office/powerpoint/2010/main" val="3826496306"/>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2" name="Picture 1" descr="RainAngle-7502.png"/>
          <p:cNvPicPr>
            <a:picLocks noChangeAspect="1"/>
          </p:cNvPicPr>
          <p:nvPr userDrawn="1"/>
        </p:nvPicPr>
        <p:blipFill rotWithShape="1">
          <a:blip r:embed="rId6">
            <a:extLst>
              <a:ext uri="{28A0092B-C50C-407E-A947-70E740481C1C}">
                <a14:useLocalDpi xmlns:a14="http://schemas.microsoft.com/office/drawing/2010/main" val="0"/>
              </a:ext>
            </a:extLst>
          </a:blip>
          <a:srcRect l="22002" t="9712" r="21821" b="88695"/>
          <a:stretch/>
        </p:blipFill>
        <p:spPr>
          <a:xfrm>
            <a:off x="0" y="0"/>
            <a:ext cx="9144000" cy="198438"/>
          </a:xfrm>
          <a:prstGeom prst="rect">
            <a:avLst/>
          </a:prstGeom>
        </p:spPr>
      </p:pic>
    </p:spTree>
    <p:extLst>
      <p:ext uri="{BB962C8B-B14F-4D97-AF65-F5344CB8AC3E}">
        <p14:creationId xmlns:p14="http://schemas.microsoft.com/office/powerpoint/2010/main" val="3219868176"/>
      </p:ext>
    </p:extLst>
  </p:cSld>
  <p:clrMap bg1="lt1" tx1="dk1" bg2="lt2" tx2="dk2" accent1="accent1" accent2="accent2" accent3="accent3" accent4="accent4" accent5="accent5" accent6="accent6" hlink="hlink" folHlink="folHlink"/>
  <p:sldLayoutIdLst>
    <p:sldLayoutId id="2147483653" r:id="rId1"/>
    <p:sldLayoutId id="2147483663" r:id="rId2"/>
    <p:sldLayoutId id="2147483664" r:id="rId3"/>
    <p:sldLayoutId id="2147483665"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mailto:grantrpt@uw.edu"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Award Funding Data</a:t>
            </a:r>
          </a:p>
        </p:txBody>
      </p:sp>
    </p:spTree>
    <p:extLst>
      <p:ext uri="{BB962C8B-B14F-4D97-AF65-F5344CB8AC3E}">
        <p14:creationId xmlns:p14="http://schemas.microsoft.com/office/powerpoint/2010/main" val="1913477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59305" y="1733500"/>
            <a:ext cx="8197114" cy="3714800"/>
          </a:xfrm>
        </p:spPr>
        <p:txBody>
          <a:bodyPr/>
          <a:lstStyle/>
          <a:p>
            <a:r>
              <a:rPr lang="en-US" dirty="0"/>
              <a:t>Primer on Data</a:t>
            </a:r>
          </a:p>
          <a:p>
            <a:pPr marL="0" indent="0">
              <a:buNone/>
            </a:pPr>
            <a:endParaRPr lang="en-US" dirty="0"/>
          </a:p>
          <a:p>
            <a:r>
              <a:rPr lang="en-US" dirty="0"/>
              <a:t>Demo Excel Workbook</a:t>
            </a:r>
          </a:p>
          <a:p>
            <a:pPr marL="457200" lvl="1" indent="0">
              <a:buNone/>
            </a:pPr>
            <a:endParaRPr lang="en-US" dirty="0"/>
          </a:p>
          <a:p>
            <a:r>
              <a:rPr lang="en-US" dirty="0"/>
              <a:t>Preview EDW Tool</a:t>
            </a:r>
          </a:p>
          <a:p>
            <a:pPr marL="0" indent="0">
              <a:buNone/>
            </a:pPr>
            <a:endParaRPr lang="en-US" dirty="0"/>
          </a:p>
          <a:p>
            <a:r>
              <a:rPr lang="en-US" dirty="0"/>
              <a:t>Additional Resources</a:t>
            </a:r>
          </a:p>
          <a:p>
            <a:pPr marL="0" indent="0">
              <a:buNone/>
            </a:pPr>
            <a:endParaRPr lang="en-US" dirty="0"/>
          </a:p>
          <a:p>
            <a:pPr marL="0" indent="0">
              <a:buNone/>
            </a:pPr>
            <a:endParaRPr lang="en-US" dirty="0"/>
          </a:p>
          <a:p>
            <a:pPr lvl="1"/>
            <a:endParaRPr lang="en-US" dirty="0"/>
          </a:p>
        </p:txBody>
      </p:sp>
      <p:sp>
        <p:nvSpPr>
          <p:cNvPr id="7" name="Title 6"/>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139913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61052-D87D-F180-7E91-BD39BAFDA8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94B92-C238-911B-6831-773AC340E443}"/>
              </a:ext>
            </a:extLst>
          </p:cNvPr>
          <p:cNvSpPr>
            <a:spLocks noGrp="1"/>
          </p:cNvSpPr>
          <p:nvPr>
            <p:ph type="title"/>
          </p:nvPr>
        </p:nvSpPr>
        <p:spPr/>
        <p:txBody>
          <a:bodyPr/>
          <a:lstStyle/>
          <a:p>
            <a:r>
              <a:rPr lang="en-US" dirty="0"/>
              <a:t>Data Primer</a:t>
            </a:r>
          </a:p>
        </p:txBody>
      </p:sp>
    </p:spTree>
    <p:extLst>
      <p:ext uri="{BB962C8B-B14F-4D97-AF65-F5344CB8AC3E}">
        <p14:creationId xmlns:p14="http://schemas.microsoft.com/office/powerpoint/2010/main" val="1594218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32988-68A5-F26B-C144-40FC97C2E9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E06A799-9A19-4381-03A2-C5FC99280C0D}"/>
              </a:ext>
            </a:extLst>
          </p:cNvPr>
          <p:cNvSpPr>
            <a:spLocks noGrp="1"/>
          </p:cNvSpPr>
          <p:nvPr>
            <p:ph type="body" sz="quarter" idx="11"/>
          </p:nvPr>
        </p:nvSpPr>
        <p:spPr>
          <a:xfrm>
            <a:off x="351692" y="3429000"/>
            <a:ext cx="4492870" cy="998383"/>
          </a:xfrm>
        </p:spPr>
        <p:txBody>
          <a:bodyPr/>
          <a:lstStyle/>
          <a:p>
            <a:pPr marL="0" indent="0">
              <a:buNone/>
            </a:pPr>
            <a:r>
              <a:rPr lang="en-US" sz="2800" dirty="0">
                <a:solidFill>
                  <a:srgbClr val="B20EA6"/>
                </a:solidFill>
              </a:rPr>
              <a:t>Total Award Dollars  =</a:t>
            </a:r>
          </a:p>
          <a:p>
            <a:pPr marL="0" indent="0">
              <a:buNone/>
            </a:pPr>
            <a:endParaRPr lang="en-US" sz="2800" dirty="0">
              <a:solidFill>
                <a:srgbClr val="B20EA6"/>
              </a:solidFill>
            </a:endParaRPr>
          </a:p>
        </p:txBody>
      </p:sp>
      <p:sp>
        <p:nvSpPr>
          <p:cNvPr id="4" name="Title 3">
            <a:extLst>
              <a:ext uri="{FF2B5EF4-FFF2-40B4-BE49-F238E27FC236}">
                <a16:creationId xmlns:a16="http://schemas.microsoft.com/office/drawing/2014/main" id="{BC7B18AE-2738-DF0B-C800-63D31AFC8606}"/>
              </a:ext>
            </a:extLst>
          </p:cNvPr>
          <p:cNvSpPr>
            <a:spLocks noGrp="1"/>
          </p:cNvSpPr>
          <p:nvPr>
            <p:ph type="title"/>
          </p:nvPr>
        </p:nvSpPr>
        <p:spPr/>
        <p:txBody>
          <a:bodyPr/>
          <a:lstStyle/>
          <a:p>
            <a:r>
              <a:rPr lang="en-US" dirty="0"/>
              <a:t>Data Primer – Basic Formula, Workday</a:t>
            </a:r>
          </a:p>
        </p:txBody>
      </p:sp>
      <p:sp>
        <p:nvSpPr>
          <p:cNvPr id="5" name="Text Placeholder 1">
            <a:extLst>
              <a:ext uri="{FF2B5EF4-FFF2-40B4-BE49-F238E27FC236}">
                <a16:creationId xmlns:a16="http://schemas.microsoft.com/office/drawing/2014/main" id="{E0E65223-F47F-748E-B24F-529042FA2DB6}"/>
              </a:ext>
            </a:extLst>
          </p:cNvPr>
          <p:cNvSpPr txBox="1">
            <a:spLocks/>
          </p:cNvSpPr>
          <p:nvPr/>
        </p:nvSpPr>
        <p:spPr>
          <a:xfrm>
            <a:off x="4363549" y="2886302"/>
            <a:ext cx="4261705" cy="2083777"/>
          </a:xfrm>
          <a:prstGeom prst="rect">
            <a:avLst/>
          </a:prstGeom>
        </p:spPr>
        <p:txBody>
          <a:bodyPr/>
          <a:lstStyle>
            <a:lvl1pPr marL="342900" indent="-342900" algn="l" defTabSz="457200" rtl="0" eaLnBrk="1" latinLnBrk="0" hangingPunct="1">
              <a:spcBef>
                <a:spcPct val="20000"/>
              </a:spcBef>
              <a:buFont typeface="Lucida Grande"/>
              <a:buChar char="&gt;"/>
              <a:defRPr sz="2400" b="1" i="0" kern="1200" baseline="0">
                <a:solidFill>
                  <a:srgbClr val="4B2E83"/>
                </a:solidFill>
                <a:latin typeface="Open Sans"/>
                <a:ea typeface="+mn-ea"/>
                <a:cs typeface="Open Sans"/>
              </a:defRPr>
            </a:lvl1pPr>
            <a:lvl2pPr marL="742950" indent="-285750" algn="l" defTabSz="457200" rtl="0" eaLnBrk="1" latinLnBrk="0" hangingPunct="1">
              <a:spcBef>
                <a:spcPct val="20000"/>
              </a:spcBef>
              <a:buFont typeface="Arial"/>
              <a:buChar char="–"/>
              <a:defRPr sz="2000" b="1" i="0" kern="1200" baseline="0">
                <a:solidFill>
                  <a:srgbClr val="4B2E83"/>
                </a:solidFill>
                <a:latin typeface="Open Sans"/>
                <a:ea typeface="+mn-ea"/>
                <a:cs typeface="Open Sans"/>
              </a:defRPr>
            </a:lvl2pPr>
            <a:lvl3pPr marL="1143000" indent="-228600" algn="l" defTabSz="457200" rtl="0" eaLnBrk="1" latinLnBrk="0" hangingPunct="1">
              <a:spcBef>
                <a:spcPct val="20000"/>
              </a:spcBef>
              <a:buSzPct val="100000"/>
              <a:buFont typeface="Lucida Grande"/>
              <a:buChar char="&gt;"/>
              <a:defRPr sz="1800" b="1" i="0" kern="1200" baseline="0">
                <a:solidFill>
                  <a:srgbClr val="4B2E83"/>
                </a:solidFill>
                <a:latin typeface="Open Sans"/>
                <a:ea typeface="+mn-ea"/>
                <a:cs typeface="Open Sans"/>
              </a:defRPr>
            </a:lvl3pPr>
            <a:lvl4pPr marL="1600200" indent="-228600" algn="l" defTabSz="457200" rtl="0" eaLnBrk="1" latinLnBrk="0" hangingPunct="1">
              <a:spcBef>
                <a:spcPct val="20000"/>
              </a:spcBef>
              <a:buFont typeface="Arial"/>
              <a:buChar char="–"/>
              <a:defRPr sz="1600" b="1" i="0" kern="1200" baseline="0">
                <a:solidFill>
                  <a:srgbClr val="4B2E83"/>
                </a:solidFill>
                <a:latin typeface="Open Sans"/>
                <a:ea typeface="+mn-ea"/>
                <a:cs typeface="Open Sans"/>
              </a:defRPr>
            </a:lvl4pPr>
            <a:lvl5pPr marL="2057400" indent="-228600" algn="l" defTabSz="457200" rtl="0" eaLnBrk="1" latinLnBrk="0" hangingPunct="1">
              <a:spcBef>
                <a:spcPct val="20000"/>
              </a:spcBef>
              <a:buFont typeface="Lucida Grande"/>
              <a:buChar char="&gt;"/>
              <a:defRPr sz="1400" b="1" i="0" kern="1200" baseline="0">
                <a:solidFill>
                  <a:srgbClr val="4B2E83"/>
                </a:solidFill>
                <a:latin typeface="Open Sans"/>
                <a:ea typeface="+mn-ea"/>
                <a:cs typeface="Open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Lucida Grande"/>
              <a:buNone/>
            </a:pPr>
            <a:r>
              <a:rPr lang="en-US" sz="2800" dirty="0">
                <a:solidFill>
                  <a:srgbClr val="E4580A"/>
                </a:solidFill>
              </a:rPr>
              <a:t>Original Amount </a:t>
            </a:r>
          </a:p>
          <a:p>
            <a:pPr marL="0" indent="0">
              <a:buFont typeface="Lucida Grande"/>
              <a:buNone/>
            </a:pPr>
            <a:r>
              <a:rPr lang="en-US" sz="2800" dirty="0">
                <a:solidFill>
                  <a:srgbClr val="E4580A"/>
                </a:solidFill>
              </a:rPr>
              <a:t>              +</a:t>
            </a:r>
          </a:p>
          <a:p>
            <a:pPr marL="0" indent="0">
              <a:buFont typeface="Lucida Grande"/>
              <a:buNone/>
            </a:pPr>
            <a:r>
              <a:rPr lang="en-US" sz="2800" dirty="0">
                <a:solidFill>
                  <a:srgbClr val="E4580A"/>
                </a:solidFill>
              </a:rPr>
              <a:t>Budget Amendments</a:t>
            </a:r>
          </a:p>
        </p:txBody>
      </p:sp>
      <p:sp>
        <p:nvSpPr>
          <p:cNvPr id="3" name="TextBox 2">
            <a:extLst>
              <a:ext uri="{FF2B5EF4-FFF2-40B4-BE49-F238E27FC236}">
                <a16:creationId xmlns:a16="http://schemas.microsoft.com/office/drawing/2014/main" id="{D5D9321F-74E8-6D8C-B60F-328BAB9E7E5C}"/>
              </a:ext>
            </a:extLst>
          </p:cNvPr>
          <p:cNvSpPr txBox="1"/>
          <p:nvPr/>
        </p:nvSpPr>
        <p:spPr>
          <a:xfrm>
            <a:off x="539871" y="1614073"/>
            <a:ext cx="7338036" cy="523220"/>
          </a:xfrm>
          <a:prstGeom prst="rect">
            <a:avLst/>
          </a:prstGeom>
          <a:noFill/>
        </p:spPr>
        <p:txBody>
          <a:bodyPr wrap="square" rtlCol="0">
            <a:spAutoFit/>
          </a:bodyPr>
          <a:lstStyle/>
          <a:p>
            <a:r>
              <a:rPr lang="en-US" sz="2800" b="1" dirty="0"/>
              <a:t>Formula for summing awards with WD data</a:t>
            </a:r>
          </a:p>
        </p:txBody>
      </p:sp>
    </p:spTree>
    <p:extLst>
      <p:ext uri="{BB962C8B-B14F-4D97-AF65-F5344CB8AC3E}">
        <p14:creationId xmlns:p14="http://schemas.microsoft.com/office/powerpoint/2010/main" val="246568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9FFBF-C3D8-F012-DE87-02D8DD7EBFE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F508421-1940-80B6-E2A4-6F97BF20AB33}"/>
              </a:ext>
            </a:extLst>
          </p:cNvPr>
          <p:cNvSpPr>
            <a:spLocks noGrp="1"/>
          </p:cNvSpPr>
          <p:nvPr>
            <p:ph type="title"/>
          </p:nvPr>
        </p:nvSpPr>
        <p:spPr/>
        <p:txBody>
          <a:bodyPr/>
          <a:lstStyle/>
          <a:p>
            <a:r>
              <a:rPr lang="en-US" dirty="0"/>
              <a:t>Data Primer – Overview of Key Changes to Awards</a:t>
            </a:r>
          </a:p>
        </p:txBody>
      </p:sp>
      <p:graphicFrame>
        <p:nvGraphicFramePr>
          <p:cNvPr id="2" name="Table 1">
            <a:extLst>
              <a:ext uri="{FF2B5EF4-FFF2-40B4-BE49-F238E27FC236}">
                <a16:creationId xmlns:a16="http://schemas.microsoft.com/office/drawing/2014/main" id="{46666861-7C27-9930-B91A-9A0D3B1DECEE}"/>
              </a:ext>
            </a:extLst>
          </p:cNvPr>
          <p:cNvGraphicFramePr>
            <a:graphicFrameLocks noGrp="1"/>
          </p:cNvGraphicFramePr>
          <p:nvPr>
            <p:extLst>
              <p:ext uri="{D42A27DB-BD31-4B8C-83A1-F6EECF244321}">
                <p14:modId xmlns:p14="http://schemas.microsoft.com/office/powerpoint/2010/main" val="1090093657"/>
              </p:ext>
            </p:extLst>
          </p:nvPr>
        </p:nvGraphicFramePr>
        <p:xfrm>
          <a:off x="472830" y="1606462"/>
          <a:ext cx="8198339" cy="4084320"/>
        </p:xfrm>
        <a:graphic>
          <a:graphicData uri="http://schemas.openxmlformats.org/drawingml/2006/table">
            <a:tbl>
              <a:tblPr firstRow="1" bandRow="1">
                <a:tableStyleId>{5C22544A-7EE6-4342-B048-85BDC9FD1C3A}</a:tableStyleId>
              </a:tblPr>
              <a:tblGrid>
                <a:gridCol w="1408724">
                  <a:extLst>
                    <a:ext uri="{9D8B030D-6E8A-4147-A177-3AD203B41FA5}">
                      <a16:colId xmlns:a16="http://schemas.microsoft.com/office/drawing/2014/main" val="2734483134"/>
                    </a:ext>
                  </a:extLst>
                </a:gridCol>
                <a:gridCol w="1862015">
                  <a:extLst>
                    <a:ext uri="{9D8B030D-6E8A-4147-A177-3AD203B41FA5}">
                      <a16:colId xmlns:a16="http://schemas.microsoft.com/office/drawing/2014/main" val="803445115"/>
                    </a:ext>
                  </a:extLst>
                </a:gridCol>
                <a:gridCol w="2294792">
                  <a:extLst>
                    <a:ext uri="{9D8B030D-6E8A-4147-A177-3AD203B41FA5}">
                      <a16:colId xmlns:a16="http://schemas.microsoft.com/office/drawing/2014/main" val="1614588301"/>
                    </a:ext>
                  </a:extLst>
                </a:gridCol>
                <a:gridCol w="2632808">
                  <a:extLst>
                    <a:ext uri="{9D8B030D-6E8A-4147-A177-3AD203B41FA5}">
                      <a16:colId xmlns:a16="http://schemas.microsoft.com/office/drawing/2014/main" val="2443047023"/>
                    </a:ext>
                  </a:extLst>
                </a:gridCol>
              </a:tblGrid>
              <a:tr h="370840">
                <a:tc>
                  <a:txBody>
                    <a:bodyPr/>
                    <a:lstStyle/>
                    <a:p>
                      <a:r>
                        <a:rPr lang="en-US" dirty="0"/>
                        <a:t>Item</a:t>
                      </a:r>
                    </a:p>
                  </a:txBody>
                  <a:tcPr/>
                </a:tc>
                <a:tc>
                  <a:txBody>
                    <a:bodyPr/>
                    <a:lstStyle/>
                    <a:p>
                      <a:r>
                        <a:rPr lang="en-US" dirty="0"/>
                        <a:t>Pre-Workday</a:t>
                      </a:r>
                    </a:p>
                  </a:txBody>
                  <a:tcPr/>
                </a:tc>
                <a:tc>
                  <a:txBody>
                    <a:bodyPr/>
                    <a:lstStyle/>
                    <a:p>
                      <a:r>
                        <a:rPr lang="en-US" dirty="0"/>
                        <a:t>Workday – Grant Method</a:t>
                      </a:r>
                    </a:p>
                  </a:txBody>
                  <a:tcPr>
                    <a:solidFill>
                      <a:schemeClr val="accent6">
                        <a:lumMod val="75000"/>
                      </a:schemeClr>
                    </a:solidFill>
                  </a:tcPr>
                </a:tc>
                <a:tc>
                  <a:txBody>
                    <a:bodyPr/>
                    <a:lstStyle/>
                    <a:p>
                      <a:r>
                        <a:rPr lang="en-US" dirty="0"/>
                        <a:t>Workday – Primary Grant Method</a:t>
                      </a:r>
                    </a:p>
                  </a:txBody>
                  <a:tcPr>
                    <a:solidFill>
                      <a:schemeClr val="accent6">
                        <a:lumMod val="75000"/>
                      </a:schemeClr>
                    </a:solidFill>
                  </a:tcPr>
                </a:tc>
                <a:extLst>
                  <a:ext uri="{0D108BD9-81ED-4DB2-BD59-A6C34878D82A}">
                    <a16:rowId xmlns:a16="http://schemas.microsoft.com/office/drawing/2014/main" val="469644564"/>
                  </a:ext>
                </a:extLst>
              </a:tr>
              <a:tr h="370840">
                <a:tc>
                  <a:txBody>
                    <a:bodyPr/>
                    <a:lstStyle/>
                    <a:p>
                      <a:r>
                        <a:rPr lang="en-US" sz="1600" dirty="0"/>
                        <a:t>Where is it counted?</a:t>
                      </a:r>
                    </a:p>
                  </a:txBody>
                  <a:tcPr/>
                </a:tc>
                <a:tc>
                  <a:txBody>
                    <a:bodyPr/>
                    <a:lstStyle/>
                    <a:p>
                      <a:r>
                        <a:rPr lang="en-US" sz="1600" dirty="0"/>
                        <a:t>Org code receiving funding</a:t>
                      </a:r>
                    </a:p>
                  </a:txBody>
                  <a:tcPr/>
                </a:tc>
                <a:tc>
                  <a:txBody>
                    <a:bodyPr/>
                    <a:lstStyle/>
                    <a:p>
                      <a:r>
                        <a:rPr lang="en-US" sz="1600" dirty="0"/>
                        <a:t>Cost center associated with the GR line that ended up with the money</a:t>
                      </a:r>
                    </a:p>
                  </a:txBody>
                  <a:tcPr/>
                </a:tc>
                <a:tc>
                  <a:txBody>
                    <a:bodyPr/>
                    <a:lstStyle/>
                    <a:p>
                      <a:r>
                        <a:rPr lang="en-US" sz="1600" dirty="0"/>
                        <a:t>Cost center associated with the Primary GR line</a:t>
                      </a:r>
                    </a:p>
                  </a:txBody>
                  <a:tcPr/>
                </a:tc>
                <a:extLst>
                  <a:ext uri="{0D108BD9-81ED-4DB2-BD59-A6C34878D82A}">
                    <a16:rowId xmlns:a16="http://schemas.microsoft.com/office/drawing/2014/main" val="1489764914"/>
                  </a:ext>
                </a:extLst>
              </a:tr>
              <a:tr h="370840">
                <a:tc>
                  <a:txBody>
                    <a:bodyPr/>
                    <a:lstStyle/>
                    <a:p>
                      <a:r>
                        <a:rPr lang="en-US" sz="1600" dirty="0"/>
                        <a:t>What is counted?</a:t>
                      </a:r>
                    </a:p>
                  </a:txBody>
                  <a:tcPr/>
                </a:tc>
                <a:tc>
                  <a:txBody>
                    <a:bodyPr/>
                    <a:lstStyle/>
                    <a:p>
                      <a:r>
                        <a:rPr lang="en-US" sz="1600" dirty="0"/>
                        <a:t>Funding actions</a:t>
                      </a:r>
                    </a:p>
                  </a:txBody>
                  <a:tcPr/>
                </a:tc>
                <a:tc>
                  <a:txBody>
                    <a:bodyPr/>
                    <a:lstStyle/>
                    <a:p>
                      <a:pPr marL="342900" indent="-342900">
                        <a:buAutoNum type="arabicPeriod"/>
                      </a:pPr>
                      <a:r>
                        <a:rPr lang="en-US" sz="1600" dirty="0"/>
                        <a:t>Original amounts </a:t>
                      </a:r>
                    </a:p>
                    <a:p>
                      <a:pPr marL="342900" indent="-342900">
                        <a:buAutoNum type="arabicPeriod"/>
                      </a:pPr>
                      <a:r>
                        <a:rPr lang="en-US" sz="1600" dirty="0"/>
                        <a:t>Budget amendments (increase, decrease, revision)</a:t>
                      </a:r>
                    </a:p>
                  </a:txBody>
                  <a:tcPr/>
                </a:tc>
                <a:tc>
                  <a:txBody>
                    <a:bodyPr/>
                    <a:lstStyle/>
                    <a:p>
                      <a:pPr marL="342900" indent="-342900">
                        <a:buAutoNum type="arabicPeriod"/>
                      </a:pPr>
                      <a:r>
                        <a:rPr lang="en-US" sz="1600" dirty="0"/>
                        <a:t>Original amounts </a:t>
                      </a:r>
                    </a:p>
                    <a:p>
                      <a:pPr marL="342900" indent="-342900">
                        <a:buAutoNum type="arabicPeriod"/>
                      </a:pPr>
                      <a:r>
                        <a:rPr lang="en-US" sz="1600" dirty="0"/>
                        <a:t>Budget amendments (increase, decrease, revision)</a:t>
                      </a:r>
                    </a:p>
                  </a:txBody>
                  <a:tcPr/>
                </a:tc>
                <a:extLst>
                  <a:ext uri="{0D108BD9-81ED-4DB2-BD59-A6C34878D82A}">
                    <a16:rowId xmlns:a16="http://schemas.microsoft.com/office/drawing/2014/main" val="1460312444"/>
                  </a:ext>
                </a:extLst>
              </a:tr>
              <a:tr h="370840">
                <a:tc>
                  <a:txBody>
                    <a:bodyPr/>
                    <a:lstStyle/>
                    <a:p>
                      <a:r>
                        <a:rPr lang="en-US" sz="1600" dirty="0"/>
                        <a:t>When is it counted?</a:t>
                      </a:r>
                    </a:p>
                  </a:txBody>
                  <a:tcPr/>
                </a:tc>
                <a:tc>
                  <a:txBody>
                    <a:bodyPr/>
                    <a:lstStyle/>
                    <a:p>
                      <a:r>
                        <a:rPr lang="en-US" sz="1600" dirty="0"/>
                        <a:t>Funding Action, first in GCA date</a:t>
                      </a:r>
                    </a:p>
                  </a:txBody>
                  <a:tcPr/>
                </a:tc>
                <a:tc>
                  <a:txBody>
                    <a:bodyPr/>
                    <a:lstStyle/>
                    <a:p>
                      <a:pPr marL="342900" indent="-342900">
                        <a:buAutoNum type="arabicPeriod"/>
                      </a:pPr>
                      <a:r>
                        <a:rPr lang="en-US" sz="1600" dirty="0"/>
                        <a:t>Original amounts – award effective date</a:t>
                      </a:r>
                    </a:p>
                    <a:p>
                      <a:pPr marL="342900" indent="-342900">
                        <a:buAutoNum type="arabicPeriod"/>
                      </a:pPr>
                      <a:r>
                        <a:rPr lang="en-US" sz="1600" dirty="0"/>
                        <a:t>Budget amendments – amendment date</a:t>
                      </a:r>
                    </a:p>
                  </a:txBody>
                  <a:tcPr/>
                </a:tc>
                <a:tc>
                  <a:txBody>
                    <a:bodyPr/>
                    <a:lstStyle/>
                    <a:p>
                      <a:pPr marL="342900" indent="-342900">
                        <a:buAutoNum type="arabicPeriod"/>
                      </a:pPr>
                      <a:r>
                        <a:rPr lang="en-US" sz="1600" dirty="0"/>
                        <a:t>Original amounts – award effective date</a:t>
                      </a:r>
                    </a:p>
                    <a:p>
                      <a:pPr marL="342900" indent="-342900">
                        <a:buAutoNum type="arabicPeriod"/>
                      </a:pPr>
                      <a:r>
                        <a:rPr lang="en-US" sz="1600" dirty="0"/>
                        <a:t>Budget amendments – amendment date</a:t>
                      </a:r>
                    </a:p>
                    <a:p>
                      <a:endParaRPr lang="en-US" sz="1600" dirty="0"/>
                    </a:p>
                  </a:txBody>
                  <a:tcPr/>
                </a:tc>
                <a:extLst>
                  <a:ext uri="{0D108BD9-81ED-4DB2-BD59-A6C34878D82A}">
                    <a16:rowId xmlns:a16="http://schemas.microsoft.com/office/drawing/2014/main" val="731398190"/>
                  </a:ext>
                </a:extLst>
              </a:tr>
            </a:tbl>
          </a:graphicData>
        </a:graphic>
      </p:graphicFrame>
    </p:spTree>
    <p:extLst>
      <p:ext uri="{BB962C8B-B14F-4D97-AF65-F5344CB8AC3E}">
        <p14:creationId xmlns:p14="http://schemas.microsoft.com/office/powerpoint/2010/main" val="2229368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AAEC9-4708-8C17-FEBA-0D6160E539F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2F556FF-E15B-E833-CBD6-E6B10DBF676C}"/>
              </a:ext>
            </a:extLst>
          </p:cNvPr>
          <p:cNvSpPr>
            <a:spLocks noGrp="1"/>
          </p:cNvSpPr>
          <p:nvPr>
            <p:ph type="title"/>
          </p:nvPr>
        </p:nvSpPr>
        <p:spPr/>
        <p:txBody>
          <a:bodyPr/>
          <a:lstStyle/>
          <a:p>
            <a:r>
              <a:rPr lang="en-US" dirty="0"/>
              <a:t>Data Primer – Overview of Key Changes to Awards</a:t>
            </a:r>
          </a:p>
        </p:txBody>
      </p:sp>
      <p:graphicFrame>
        <p:nvGraphicFramePr>
          <p:cNvPr id="2" name="Table 1">
            <a:extLst>
              <a:ext uri="{FF2B5EF4-FFF2-40B4-BE49-F238E27FC236}">
                <a16:creationId xmlns:a16="http://schemas.microsoft.com/office/drawing/2014/main" id="{566A6860-8ED5-35AF-2B1B-4B8F6B38E302}"/>
              </a:ext>
            </a:extLst>
          </p:cNvPr>
          <p:cNvGraphicFramePr>
            <a:graphicFrameLocks noGrp="1"/>
          </p:cNvGraphicFramePr>
          <p:nvPr>
            <p:extLst>
              <p:ext uri="{D42A27DB-BD31-4B8C-83A1-F6EECF244321}">
                <p14:modId xmlns:p14="http://schemas.microsoft.com/office/powerpoint/2010/main" val="2794844494"/>
              </p:ext>
            </p:extLst>
          </p:nvPr>
        </p:nvGraphicFramePr>
        <p:xfrm>
          <a:off x="472830" y="1606462"/>
          <a:ext cx="8198339" cy="1706880"/>
        </p:xfrm>
        <a:graphic>
          <a:graphicData uri="http://schemas.openxmlformats.org/drawingml/2006/table">
            <a:tbl>
              <a:tblPr firstRow="1" bandRow="1">
                <a:tableStyleId>{5C22544A-7EE6-4342-B048-85BDC9FD1C3A}</a:tableStyleId>
              </a:tblPr>
              <a:tblGrid>
                <a:gridCol w="1408724">
                  <a:extLst>
                    <a:ext uri="{9D8B030D-6E8A-4147-A177-3AD203B41FA5}">
                      <a16:colId xmlns:a16="http://schemas.microsoft.com/office/drawing/2014/main" val="2734483134"/>
                    </a:ext>
                  </a:extLst>
                </a:gridCol>
                <a:gridCol w="1862015">
                  <a:extLst>
                    <a:ext uri="{9D8B030D-6E8A-4147-A177-3AD203B41FA5}">
                      <a16:colId xmlns:a16="http://schemas.microsoft.com/office/drawing/2014/main" val="803445115"/>
                    </a:ext>
                  </a:extLst>
                </a:gridCol>
                <a:gridCol w="2294792">
                  <a:extLst>
                    <a:ext uri="{9D8B030D-6E8A-4147-A177-3AD203B41FA5}">
                      <a16:colId xmlns:a16="http://schemas.microsoft.com/office/drawing/2014/main" val="1614588301"/>
                    </a:ext>
                  </a:extLst>
                </a:gridCol>
                <a:gridCol w="2632808">
                  <a:extLst>
                    <a:ext uri="{9D8B030D-6E8A-4147-A177-3AD203B41FA5}">
                      <a16:colId xmlns:a16="http://schemas.microsoft.com/office/drawing/2014/main" val="2443047023"/>
                    </a:ext>
                  </a:extLst>
                </a:gridCol>
              </a:tblGrid>
              <a:tr h="370840">
                <a:tc>
                  <a:txBody>
                    <a:bodyPr/>
                    <a:lstStyle/>
                    <a:p>
                      <a:r>
                        <a:rPr lang="en-US" dirty="0"/>
                        <a:t>Item</a:t>
                      </a:r>
                    </a:p>
                  </a:txBody>
                  <a:tcPr/>
                </a:tc>
                <a:tc>
                  <a:txBody>
                    <a:bodyPr/>
                    <a:lstStyle/>
                    <a:p>
                      <a:r>
                        <a:rPr lang="en-US" dirty="0"/>
                        <a:t>Pre-Workday</a:t>
                      </a:r>
                    </a:p>
                  </a:txBody>
                  <a:tcPr/>
                </a:tc>
                <a:tc>
                  <a:txBody>
                    <a:bodyPr/>
                    <a:lstStyle/>
                    <a:p>
                      <a:r>
                        <a:rPr lang="en-US" dirty="0"/>
                        <a:t>Workday – Grant Method</a:t>
                      </a:r>
                    </a:p>
                  </a:txBody>
                  <a:tcPr>
                    <a:solidFill>
                      <a:schemeClr val="accent6">
                        <a:lumMod val="75000"/>
                      </a:schemeClr>
                    </a:solidFill>
                  </a:tcPr>
                </a:tc>
                <a:tc>
                  <a:txBody>
                    <a:bodyPr/>
                    <a:lstStyle/>
                    <a:p>
                      <a:r>
                        <a:rPr lang="en-US" dirty="0"/>
                        <a:t>Workday – Primary Grant Method</a:t>
                      </a:r>
                    </a:p>
                  </a:txBody>
                  <a:tcPr>
                    <a:solidFill>
                      <a:schemeClr val="accent6">
                        <a:lumMod val="75000"/>
                      </a:schemeClr>
                    </a:solidFill>
                  </a:tcPr>
                </a:tc>
                <a:extLst>
                  <a:ext uri="{0D108BD9-81ED-4DB2-BD59-A6C34878D82A}">
                    <a16:rowId xmlns:a16="http://schemas.microsoft.com/office/drawing/2014/main" val="469644564"/>
                  </a:ext>
                </a:extLst>
              </a:tr>
              <a:tr h="370840">
                <a:tc>
                  <a:txBody>
                    <a:bodyPr/>
                    <a:lstStyle/>
                    <a:p>
                      <a:r>
                        <a:rPr lang="en-US" sz="1600" dirty="0"/>
                        <a:t>Where is it counted?</a:t>
                      </a:r>
                    </a:p>
                  </a:txBody>
                  <a:tcPr/>
                </a:tc>
                <a:tc>
                  <a:txBody>
                    <a:bodyPr/>
                    <a:lstStyle/>
                    <a:p>
                      <a:r>
                        <a:rPr lang="en-US" sz="1600" dirty="0"/>
                        <a:t>Org code receiving funding</a:t>
                      </a:r>
                    </a:p>
                  </a:txBody>
                  <a:tcPr/>
                </a:tc>
                <a:tc>
                  <a:txBody>
                    <a:bodyPr/>
                    <a:lstStyle/>
                    <a:p>
                      <a:r>
                        <a:rPr lang="en-US" sz="1600" dirty="0"/>
                        <a:t>Cost center associated with the GR line that ended up with the money</a:t>
                      </a:r>
                    </a:p>
                  </a:txBody>
                  <a:tcPr/>
                </a:tc>
                <a:tc>
                  <a:txBody>
                    <a:bodyPr/>
                    <a:lstStyle/>
                    <a:p>
                      <a:r>
                        <a:rPr lang="en-US" sz="1600" dirty="0"/>
                        <a:t>Cost center associated with the Primary GR line</a:t>
                      </a:r>
                    </a:p>
                  </a:txBody>
                  <a:tcPr/>
                </a:tc>
                <a:extLst>
                  <a:ext uri="{0D108BD9-81ED-4DB2-BD59-A6C34878D82A}">
                    <a16:rowId xmlns:a16="http://schemas.microsoft.com/office/drawing/2014/main" val="1489764914"/>
                  </a:ext>
                </a:extLst>
              </a:tr>
            </a:tbl>
          </a:graphicData>
        </a:graphic>
      </p:graphicFrame>
      <p:sp>
        <p:nvSpPr>
          <p:cNvPr id="9" name="TextBox 8">
            <a:extLst>
              <a:ext uri="{FF2B5EF4-FFF2-40B4-BE49-F238E27FC236}">
                <a16:creationId xmlns:a16="http://schemas.microsoft.com/office/drawing/2014/main" id="{5A85968A-21DA-C47C-8CC9-E6331F09B0CB}"/>
              </a:ext>
            </a:extLst>
          </p:cNvPr>
          <p:cNvSpPr txBox="1"/>
          <p:nvPr/>
        </p:nvSpPr>
        <p:spPr>
          <a:xfrm>
            <a:off x="756138" y="3848672"/>
            <a:ext cx="4007949" cy="2031325"/>
          </a:xfrm>
          <a:prstGeom prst="rect">
            <a:avLst/>
          </a:prstGeom>
          <a:noFill/>
          <a:ln>
            <a:solidFill>
              <a:schemeClr val="tx2">
                <a:lumMod val="50000"/>
              </a:schemeClr>
            </a:solidFill>
          </a:ln>
        </p:spPr>
        <p:txBody>
          <a:bodyPr wrap="square" rtlCol="0">
            <a:spAutoFit/>
          </a:bodyPr>
          <a:lstStyle/>
          <a:p>
            <a:r>
              <a:rPr lang="en-US" dirty="0"/>
              <a:t>Example: COE receives $1M award but sends $100K to a SOM grant line. This method shows: </a:t>
            </a:r>
          </a:p>
          <a:p>
            <a:endParaRPr lang="en-US" dirty="0"/>
          </a:p>
          <a:p>
            <a:r>
              <a:rPr lang="en-US" dirty="0"/>
              <a:t>COE = $900K</a:t>
            </a:r>
          </a:p>
          <a:p>
            <a:endParaRPr lang="en-US" dirty="0"/>
          </a:p>
          <a:p>
            <a:r>
              <a:rPr lang="en-US" dirty="0"/>
              <a:t>SOM = $100K</a:t>
            </a:r>
          </a:p>
        </p:txBody>
      </p:sp>
      <p:cxnSp>
        <p:nvCxnSpPr>
          <p:cNvPr id="14" name="Straight Arrow Connector 13">
            <a:extLst>
              <a:ext uri="{FF2B5EF4-FFF2-40B4-BE49-F238E27FC236}">
                <a16:creationId xmlns:a16="http://schemas.microsoft.com/office/drawing/2014/main" id="{2EF9289F-9945-1F94-12E7-D9273D43AE30}"/>
              </a:ext>
            </a:extLst>
          </p:cNvPr>
          <p:cNvCxnSpPr>
            <a:cxnSpLocks/>
            <a:stCxn id="9" idx="0"/>
            <a:endCxn id="2" idx="2"/>
          </p:cNvCxnSpPr>
          <p:nvPr/>
        </p:nvCxnSpPr>
        <p:spPr>
          <a:xfrm flipV="1">
            <a:off x="2760113" y="3313342"/>
            <a:ext cx="1811886" cy="5353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6637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4F8FF-6F84-3CF1-5D4B-072103BA1B7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138ACA7-6866-8636-2C83-B96062345AD4}"/>
              </a:ext>
            </a:extLst>
          </p:cNvPr>
          <p:cNvSpPr>
            <a:spLocks noGrp="1"/>
          </p:cNvSpPr>
          <p:nvPr>
            <p:ph type="title"/>
          </p:nvPr>
        </p:nvSpPr>
        <p:spPr/>
        <p:txBody>
          <a:bodyPr/>
          <a:lstStyle/>
          <a:p>
            <a:r>
              <a:rPr lang="en-US" dirty="0"/>
              <a:t>Data Primer – Overview of Key Changes to Awards</a:t>
            </a:r>
          </a:p>
        </p:txBody>
      </p:sp>
      <p:graphicFrame>
        <p:nvGraphicFramePr>
          <p:cNvPr id="2" name="Table 1">
            <a:extLst>
              <a:ext uri="{FF2B5EF4-FFF2-40B4-BE49-F238E27FC236}">
                <a16:creationId xmlns:a16="http://schemas.microsoft.com/office/drawing/2014/main" id="{8942A284-2A5E-D631-1FBE-B4E17E983118}"/>
              </a:ext>
            </a:extLst>
          </p:cNvPr>
          <p:cNvGraphicFramePr>
            <a:graphicFrameLocks noGrp="1"/>
          </p:cNvGraphicFramePr>
          <p:nvPr>
            <p:extLst>
              <p:ext uri="{D42A27DB-BD31-4B8C-83A1-F6EECF244321}">
                <p14:modId xmlns:p14="http://schemas.microsoft.com/office/powerpoint/2010/main" val="520371617"/>
              </p:ext>
            </p:extLst>
          </p:nvPr>
        </p:nvGraphicFramePr>
        <p:xfrm>
          <a:off x="472830" y="1606462"/>
          <a:ext cx="8198339" cy="1706880"/>
        </p:xfrm>
        <a:graphic>
          <a:graphicData uri="http://schemas.openxmlformats.org/drawingml/2006/table">
            <a:tbl>
              <a:tblPr firstRow="1" bandRow="1">
                <a:tableStyleId>{5C22544A-7EE6-4342-B048-85BDC9FD1C3A}</a:tableStyleId>
              </a:tblPr>
              <a:tblGrid>
                <a:gridCol w="1408724">
                  <a:extLst>
                    <a:ext uri="{9D8B030D-6E8A-4147-A177-3AD203B41FA5}">
                      <a16:colId xmlns:a16="http://schemas.microsoft.com/office/drawing/2014/main" val="2734483134"/>
                    </a:ext>
                  </a:extLst>
                </a:gridCol>
                <a:gridCol w="1862015">
                  <a:extLst>
                    <a:ext uri="{9D8B030D-6E8A-4147-A177-3AD203B41FA5}">
                      <a16:colId xmlns:a16="http://schemas.microsoft.com/office/drawing/2014/main" val="803445115"/>
                    </a:ext>
                  </a:extLst>
                </a:gridCol>
                <a:gridCol w="2294792">
                  <a:extLst>
                    <a:ext uri="{9D8B030D-6E8A-4147-A177-3AD203B41FA5}">
                      <a16:colId xmlns:a16="http://schemas.microsoft.com/office/drawing/2014/main" val="1614588301"/>
                    </a:ext>
                  </a:extLst>
                </a:gridCol>
                <a:gridCol w="2632808">
                  <a:extLst>
                    <a:ext uri="{9D8B030D-6E8A-4147-A177-3AD203B41FA5}">
                      <a16:colId xmlns:a16="http://schemas.microsoft.com/office/drawing/2014/main" val="2443047023"/>
                    </a:ext>
                  </a:extLst>
                </a:gridCol>
              </a:tblGrid>
              <a:tr h="370840">
                <a:tc>
                  <a:txBody>
                    <a:bodyPr/>
                    <a:lstStyle/>
                    <a:p>
                      <a:r>
                        <a:rPr lang="en-US" dirty="0"/>
                        <a:t>Item</a:t>
                      </a:r>
                    </a:p>
                  </a:txBody>
                  <a:tcPr/>
                </a:tc>
                <a:tc>
                  <a:txBody>
                    <a:bodyPr/>
                    <a:lstStyle/>
                    <a:p>
                      <a:r>
                        <a:rPr lang="en-US" dirty="0"/>
                        <a:t>Pre-Workday</a:t>
                      </a:r>
                    </a:p>
                  </a:txBody>
                  <a:tcPr/>
                </a:tc>
                <a:tc>
                  <a:txBody>
                    <a:bodyPr/>
                    <a:lstStyle/>
                    <a:p>
                      <a:r>
                        <a:rPr lang="en-US" dirty="0"/>
                        <a:t>Workday – Grant Method</a:t>
                      </a:r>
                    </a:p>
                  </a:txBody>
                  <a:tcPr>
                    <a:solidFill>
                      <a:schemeClr val="accent6">
                        <a:lumMod val="75000"/>
                      </a:schemeClr>
                    </a:solidFill>
                  </a:tcPr>
                </a:tc>
                <a:tc>
                  <a:txBody>
                    <a:bodyPr/>
                    <a:lstStyle/>
                    <a:p>
                      <a:r>
                        <a:rPr lang="en-US" dirty="0"/>
                        <a:t>Workday – Primary Grant Method</a:t>
                      </a:r>
                    </a:p>
                  </a:txBody>
                  <a:tcPr>
                    <a:solidFill>
                      <a:schemeClr val="accent6">
                        <a:lumMod val="75000"/>
                      </a:schemeClr>
                    </a:solidFill>
                  </a:tcPr>
                </a:tc>
                <a:extLst>
                  <a:ext uri="{0D108BD9-81ED-4DB2-BD59-A6C34878D82A}">
                    <a16:rowId xmlns:a16="http://schemas.microsoft.com/office/drawing/2014/main" val="469644564"/>
                  </a:ext>
                </a:extLst>
              </a:tr>
              <a:tr h="370840">
                <a:tc>
                  <a:txBody>
                    <a:bodyPr/>
                    <a:lstStyle/>
                    <a:p>
                      <a:r>
                        <a:rPr lang="en-US" sz="1600" dirty="0"/>
                        <a:t>Where is it counted?</a:t>
                      </a:r>
                    </a:p>
                  </a:txBody>
                  <a:tcPr/>
                </a:tc>
                <a:tc>
                  <a:txBody>
                    <a:bodyPr/>
                    <a:lstStyle/>
                    <a:p>
                      <a:r>
                        <a:rPr lang="en-US" sz="1600" dirty="0"/>
                        <a:t>Org code receiving funding</a:t>
                      </a:r>
                    </a:p>
                  </a:txBody>
                  <a:tcPr/>
                </a:tc>
                <a:tc>
                  <a:txBody>
                    <a:bodyPr/>
                    <a:lstStyle/>
                    <a:p>
                      <a:r>
                        <a:rPr lang="en-US" sz="1600" dirty="0"/>
                        <a:t>Cost center associated with the GR line that ended up with the money</a:t>
                      </a:r>
                    </a:p>
                  </a:txBody>
                  <a:tcPr/>
                </a:tc>
                <a:tc>
                  <a:txBody>
                    <a:bodyPr/>
                    <a:lstStyle/>
                    <a:p>
                      <a:r>
                        <a:rPr lang="en-US" sz="1600" dirty="0"/>
                        <a:t>Cost center associated with the Primary GR line</a:t>
                      </a:r>
                    </a:p>
                  </a:txBody>
                  <a:tcPr/>
                </a:tc>
                <a:extLst>
                  <a:ext uri="{0D108BD9-81ED-4DB2-BD59-A6C34878D82A}">
                    <a16:rowId xmlns:a16="http://schemas.microsoft.com/office/drawing/2014/main" val="1489764914"/>
                  </a:ext>
                </a:extLst>
              </a:tr>
            </a:tbl>
          </a:graphicData>
        </a:graphic>
      </p:graphicFrame>
      <p:cxnSp>
        <p:nvCxnSpPr>
          <p:cNvPr id="5" name="Straight Arrow Connector 4">
            <a:extLst>
              <a:ext uri="{FF2B5EF4-FFF2-40B4-BE49-F238E27FC236}">
                <a16:creationId xmlns:a16="http://schemas.microsoft.com/office/drawing/2014/main" id="{27157CDB-B07F-6410-C878-6576D8D29746}"/>
              </a:ext>
            </a:extLst>
          </p:cNvPr>
          <p:cNvCxnSpPr>
            <a:cxnSpLocks/>
          </p:cNvCxnSpPr>
          <p:nvPr/>
        </p:nvCxnSpPr>
        <p:spPr>
          <a:xfrm flipH="1" flipV="1">
            <a:off x="6990189" y="3313342"/>
            <a:ext cx="333803" cy="5353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B2A339A-D815-BAD2-176A-2B873B1F3F1B}"/>
              </a:ext>
            </a:extLst>
          </p:cNvPr>
          <p:cNvSpPr txBox="1"/>
          <p:nvPr/>
        </p:nvSpPr>
        <p:spPr>
          <a:xfrm>
            <a:off x="4848470" y="3848672"/>
            <a:ext cx="4007949" cy="2031325"/>
          </a:xfrm>
          <a:prstGeom prst="rect">
            <a:avLst/>
          </a:prstGeom>
          <a:noFill/>
          <a:ln>
            <a:solidFill>
              <a:schemeClr val="tx2">
                <a:lumMod val="50000"/>
              </a:schemeClr>
            </a:solidFill>
          </a:ln>
        </p:spPr>
        <p:txBody>
          <a:bodyPr wrap="square" rtlCol="0">
            <a:spAutoFit/>
          </a:bodyPr>
          <a:lstStyle/>
          <a:p>
            <a:r>
              <a:rPr lang="en-US" dirty="0"/>
              <a:t>Example: COE receives $1M award but sends $100K to a SOM grant line. This method shows: </a:t>
            </a:r>
          </a:p>
          <a:p>
            <a:endParaRPr lang="en-US" dirty="0"/>
          </a:p>
          <a:p>
            <a:r>
              <a:rPr lang="en-US" dirty="0"/>
              <a:t>COE = $1M</a:t>
            </a:r>
          </a:p>
          <a:p>
            <a:endParaRPr lang="en-US" dirty="0"/>
          </a:p>
          <a:p>
            <a:r>
              <a:rPr lang="en-US" dirty="0"/>
              <a:t>SOM = $0</a:t>
            </a:r>
          </a:p>
        </p:txBody>
      </p:sp>
    </p:spTree>
    <p:extLst>
      <p:ext uri="{BB962C8B-B14F-4D97-AF65-F5344CB8AC3E}">
        <p14:creationId xmlns:p14="http://schemas.microsoft.com/office/powerpoint/2010/main" val="509938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CCB92-6C4F-DDB6-0875-DACF929FE22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433BB65-9870-96F8-65CB-4614FB3ABAD1}"/>
              </a:ext>
            </a:extLst>
          </p:cNvPr>
          <p:cNvSpPr>
            <a:spLocks noGrp="1"/>
          </p:cNvSpPr>
          <p:nvPr>
            <p:ph type="title"/>
          </p:nvPr>
        </p:nvSpPr>
        <p:spPr/>
        <p:txBody>
          <a:bodyPr/>
          <a:lstStyle/>
          <a:p>
            <a:r>
              <a:rPr lang="en-US" dirty="0"/>
              <a:t>Data Primer – Overview of Key Changes to Awards</a:t>
            </a:r>
          </a:p>
        </p:txBody>
      </p:sp>
      <p:graphicFrame>
        <p:nvGraphicFramePr>
          <p:cNvPr id="2" name="Table 1">
            <a:extLst>
              <a:ext uri="{FF2B5EF4-FFF2-40B4-BE49-F238E27FC236}">
                <a16:creationId xmlns:a16="http://schemas.microsoft.com/office/drawing/2014/main" id="{3A3D0F4A-45F0-E8AD-626D-18B690B6B7E0}"/>
              </a:ext>
            </a:extLst>
          </p:cNvPr>
          <p:cNvGraphicFramePr>
            <a:graphicFrameLocks noGrp="1"/>
          </p:cNvGraphicFramePr>
          <p:nvPr>
            <p:extLst>
              <p:ext uri="{D42A27DB-BD31-4B8C-83A1-F6EECF244321}">
                <p14:modId xmlns:p14="http://schemas.microsoft.com/office/powerpoint/2010/main" val="1145248854"/>
              </p:ext>
            </p:extLst>
          </p:nvPr>
        </p:nvGraphicFramePr>
        <p:xfrm>
          <a:off x="472830" y="1606462"/>
          <a:ext cx="8198339" cy="1706880"/>
        </p:xfrm>
        <a:graphic>
          <a:graphicData uri="http://schemas.openxmlformats.org/drawingml/2006/table">
            <a:tbl>
              <a:tblPr firstRow="1" bandRow="1">
                <a:tableStyleId>{5C22544A-7EE6-4342-B048-85BDC9FD1C3A}</a:tableStyleId>
              </a:tblPr>
              <a:tblGrid>
                <a:gridCol w="1408724">
                  <a:extLst>
                    <a:ext uri="{9D8B030D-6E8A-4147-A177-3AD203B41FA5}">
                      <a16:colId xmlns:a16="http://schemas.microsoft.com/office/drawing/2014/main" val="2734483134"/>
                    </a:ext>
                  </a:extLst>
                </a:gridCol>
                <a:gridCol w="1862015">
                  <a:extLst>
                    <a:ext uri="{9D8B030D-6E8A-4147-A177-3AD203B41FA5}">
                      <a16:colId xmlns:a16="http://schemas.microsoft.com/office/drawing/2014/main" val="803445115"/>
                    </a:ext>
                  </a:extLst>
                </a:gridCol>
                <a:gridCol w="2294792">
                  <a:extLst>
                    <a:ext uri="{9D8B030D-6E8A-4147-A177-3AD203B41FA5}">
                      <a16:colId xmlns:a16="http://schemas.microsoft.com/office/drawing/2014/main" val="1614588301"/>
                    </a:ext>
                  </a:extLst>
                </a:gridCol>
                <a:gridCol w="2632808">
                  <a:extLst>
                    <a:ext uri="{9D8B030D-6E8A-4147-A177-3AD203B41FA5}">
                      <a16:colId xmlns:a16="http://schemas.microsoft.com/office/drawing/2014/main" val="2443047023"/>
                    </a:ext>
                  </a:extLst>
                </a:gridCol>
              </a:tblGrid>
              <a:tr h="370840">
                <a:tc>
                  <a:txBody>
                    <a:bodyPr/>
                    <a:lstStyle/>
                    <a:p>
                      <a:r>
                        <a:rPr lang="en-US" dirty="0"/>
                        <a:t>Item</a:t>
                      </a:r>
                    </a:p>
                  </a:txBody>
                  <a:tcPr/>
                </a:tc>
                <a:tc>
                  <a:txBody>
                    <a:bodyPr/>
                    <a:lstStyle/>
                    <a:p>
                      <a:r>
                        <a:rPr lang="en-US" dirty="0"/>
                        <a:t>Pre-Workday</a:t>
                      </a:r>
                    </a:p>
                  </a:txBody>
                  <a:tcPr/>
                </a:tc>
                <a:tc>
                  <a:txBody>
                    <a:bodyPr/>
                    <a:lstStyle/>
                    <a:p>
                      <a:r>
                        <a:rPr lang="en-US" dirty="0"/>
                        <a:t>Workday – Grant Method</a:t>
                      </a:r>
                    </a:p>
                  </a:txBody>
                  <a:tcPr>
                    <a:solidFill>
                      <a:schemeClr val="accent6">
                        <a:lumMod val="75000"/>
                      </a:schemeClr>
                    </a:solidFill>
                  </a:tcPr>
                </a:tc>
                <a:tc>
                  <a:txBody>
                    <a:bodyPr/>
                    <a:lstStyle/>
                    <a:p>
                      <a:r>
                        <a:rPr lang="en-US" dirty="0"/>
                        <a:t>Workday – Primary Grant Method</a:t>
                      </a:r>
                    </a:p>
                  </a:txBody>
                  <a:tcPr>
                    <a:solidFill>
                      <a:schemeClr val="accent6">
                        <a:lumMod val="75000"/>
                      </a:schemeClr>
                    </a:solidFill>
                  </a:tcPr>
                </a:tc>
                <a:extLst>
                  <a:ext uri="{0D108BD9-81ED-4DB2-BD59-A6C34878D82A}">
                    <a16:rowId xmlns:a16="http://schemas.microsoft.com/office/drawing/2014/main" val="469644564"/>
                  </a:ext>
                </a:extLst>
              </a:tr>
              <a:tr h="370840">
                <a:tc>
                  <a:txBody>
                    <a:bodyPr/>
                    <a:lstStyle/>
                    <a:p>
                      <a:r>
                        <a:rPr lang="en-US" sz="1600" dirty="0"/>
                        <a:t>What is counted?</a:t>
                      </a:r>
                    </a:p>
                  </a:txBody>
                  <a:tcPr/>
                </a:tc>
                <a:tc>
                  <a:txBody>
                    <a:bodyPr/>
                    <a:lstStyle/>
                    <a:p>
                      <a:r>
                        <a:rPr lang="en-US" sz="1600" dirty="0"/>
                        <a:t>Funding actions</a:t>
                      </a:r>
                    </a:p>
                  </a:txBody>
                  <a:tcPr/>
                </a:tc>
                <a:tc>
                  <a:txBody>
                    <a:bodyPr/>
                    <a:lstStyle/>
                    <a:p>
                      <a:pPr marL="342900" indent="-342900">
                        <a:buAutoNum type="arabicPeriod"/>
                      </a:pPr>
                      <a:r>
                        <a:rPr lang="en-US" sz="1600" dirty="0"/>
                        <a:t>Original amounts </a:t>
                      </a:r>
                    </a:p>
                    <a:p>
                      <a:pPr marL="342900" indent="-342900">
                        <a:buAutoNum type="arabicPeriod"/>
                      </a:pPr>
                      <a:r>
                        <a:rPr lang="en-US" sz="1600" dirty="0"/>
                        <a:t>Budget amendments (increase, decrease, revision)</a:t>
                      </a:r>
                    </a:p>
                  </a:txBody>
                  <a:tcPr/>
                </a:tc>
                <a:tc>
                  <a:txBody>
                    <a:bodyPr/>
                    <a:lstStyle/>
                    <a:p>
                      <a:pPr marL="342900" indent="-342900">
                        <a:buAutoNum type="arabicPeriod"/>
                      </a:pPr>
                      <a:r>
                        <a:rPr lang="en-US" sz="1600" dirty="0"/>
                        <a:t>Original amounts </a:t>
                      </a:r>
                    </a:p>
                    <a:p>
                      <a:pPr marL="342900" indent="-342900">
                        <a:buAutoNum type="arabicPeriod"/>
                      </a:pPr>
                      <a:r>
                        <a:rPr lang="en-US" sz="1600" dirty="0"/>
                        <a:t>Budget amendments (increase, decrease, revision)</a:t>
                      </a:r>
                    </a:p>
                  </a:txBody>
                  <a:tcPr/>
                </a:tc>
                <a:extLst>
                  <a:ext uri="{0D108BD9-81ED-4DB2-BD59-A6C34878D82A}">
                    <a16:rowId xmlns:a16="http://schemas.microsoft.com/office/drawing/2014/main" val="1460312444"/>
                  </a:ext>
                </a:extLst>
              </a:tr>
            </a:tbl>
          </a:graphicData>
        </a:graphic>
      </p:graphicFrame>
      <p:cxnSp>
        <p:nvCxnSpPr>
          <p:cNvPr id="4" name="Straight Arrow Connector 3">
            <a:extLst>
              <a:ext uri="{FF2B5EF4-FFF2-40B4-BE49-F238E27FC236}">
                <a16:creationId xmlns:a16="http://schemas.microsoft.com/office/drawing/2014/main" id="{E656E0D5-6AF5-CD62-060E-0089E12DD191}"/>
              </a:ext>
            </a:extLst>
          </p:cNvPr>
          <p:cNvCxnSpPr>
            <a:cxnSpLocks/>
          </p:cNvCxnSpPr>
          <p:nvPr/>
        </p:nvCxnSpPr>
        <p:spPr>
          <a:xfrm flipH="1" flipV="1">
            <a:off x="4835769" y="3371171"/>
            <a:ext cx="826477" cy="805175"/>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4FED4A72-6324-F907-8050-B2C59AD09C9C}"/>
              </a:ext>
            </a:extLst>
          </p:cNvPr>
          <p:cNvSpPr txBox="1"/>
          <p:nvPr/>
        </p:nvSpPr>
        <p:spPr>
          <a:xfrm>
            <a:off x="3851030" y="4237892"/>
            <a:ext cx="4185140" cy="1477328"/>
          </a:xfrm>
          <a:prstGeom prst="rect">
            <a:avLst/>
          </a:prstGeom>
          <a:noFill/>
        </p:spPr>
        <p:txBody>
          <a:bodyPr wrap="square" rtlCol="0">
            <a:spAutoFit/>
          </a:bodyPr>
          <a:lstStyle/>
          <a:p>
            <a:r>
              <a:rPr lang="en-US" dirty="0"/>
              <a:t>Note: pre-WD FAs generally did not count decreases, deobligations, etc. This results in more accurate numbers in current state, but unfavorable comparisons to pre-Workday numbers</a:t>
            </a:r>
          </a:p>
        </p:txBody>
      </p:sp>
      <p:cxnSp>
        <p:nvCxnSpPr>
          <p:cNvPr id="9" name="Straight Arrow Connector 8">
            <a:extLst>
              <a:ext uri="{FF2B5EF4-FFF2-40B4-BE49-F238E27FC236}">
                <a16:creationId xmlns:a16="http://schemas.microsoft.com/office/drawing/2014/main" id="{C8487F40-DAC5-E848-E8A5-6620960320EB}"/>
              </a:ext>
            </a:extLst>
          </p:cNvPr>
          <p:cNvCxnSpPr>
            <a:cxnSpLocks/>
          </p:cNvCxnSpPr>
          <p:nvPr/>
        </p:nvCxnSpPr>
        <p:spPr>
          <a:xfrm flipV="1">
            <a:off x="6084277" y="3313342"/>
            <a:ext cx="882161" cy="863004"/>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3229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966E0-E3DC-75AD-7228-2FC7604FA21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30FB145-F58E-457D-21DA-A1DA79AFA978}"/>
              </a:ext>
            </a:extLst>
          </p:cNvPr>
          <p:cNvSpPr>
            <a:spLocks noGrp="1"/>
          </p:cNvSpPr>
          <p:nvPr>
            <p:ph type="title"/>
          </p:nvPr>
        </p:nvSpPr>
        <p:spPr/>
        <p:txBody>
          <a:bodyPr/>
          <a:lstStyle/>
          <a:p>
            <a:r>
              <a:rPr lang="en-US" dirty="0"/>
              <a:t>Data Primer – Overview of Key Changes to Awards</a:t>
            </a:r>
          </a:p>
        </p:txBody>
      </p:sp>
      <p:graphicFrame>
        <p:nvGraphicFramePr>
          <p:cNvPr id="2" name="Table 1">
            <a:extLst>
              <a:ext uri="{FF2B5EF4-FFF2-40B4-BE49-F238E27FC236}">
                <a16:creationId xmlns:a16="http://schemas.microsoft.com/office/drawing/2014/main" id="{9E0A3029-83B8-97FD-CACF-2DFC991ED100}"/>
              </a:ext>
            </a:extLst>
          </p:cNvPr>
          <p:cNvGraphicFramePr>
            <a:graphicFrameLocks noGrp="1"/>
          </p:cNvGraphicFramePr>
          <p:nvPr>
            <p:extLst>
              <p:ext uri="{D42A27DB-BD31-4B8C-83A1-F6EECF244321}">
                <p14:modId xmlns:p14="http://schemas.microsoft.com/office/powerpoint/2010/main" val="2697804398"/>
              </p:ext>
            </p:extLst>
          </p:nvPr>
        </p:nvGraphicFramePr>
        <p:xfrm>
          <a:off x="472830" y="1606462"/>
          <a:ext cx="8198339" cy="1950720"/>
        </p:xfrm>
        <a:graphic>
          <a:graphicData uri="http://schemas.openxmlformats.org/drawingml/2006/table">
            <a:tbl>
              <a:tblPr firstRow="1" bandRow="1">
                <a:tableStyleId>{5C22544A-7EE6-4342-B048-85BDC9FD1C3A}</a:tableStyleId>
              </a:tblPr>
              <a:tblGrid>
                <a:gridCol w="1408724">
                  <a:extLst>
                    <a:ext uri="{9D8B030D-6E8A-4147-A177-3AD203B41FA5}">
                      <a16:colId xmlns:a16="http://schemas.microsoft.com/office/drawing/2014/main" val="2734483134"/>
                    </a:ext>
                  </a:extLst>
                </a:gridCol>
                <a:gridCol w="1862015">
                  <a:extLst>
                    <a:ext uri="{9D8B030D-6E8A-4147-A177-3AD203B41FA5}">
                      <a16:colId xmlns:a16="http://schemas.microsoft.com/office/drawing/2014/main" val="803445115"/>
                    </a:ext>
                  </a:extLst>
                </a:gridCol>
                <a:gridCol w="2294792">
                  <a:extLst>
                    <a:ext uri="{9D8B030D-6E8A-4147-A177-3AD203B41FA5}">
                      <a16:colId xmlns:a16="http://schemas.microsoft.com/office/drawing/2014/main" val="1614588301"/>
                    </a:ext>
                  </a:extLst>
                </a:gridCol>
                <a:gridCol w="2632808">
                  <a:extLst>
                    <a:ext uri="{9D8B030D-6E8A-4147-A177-3AD203B41FA5}">
                      <a16:colId xmlns:a16="http://schemas.microsoft.com/office/drawing/2014/main" val="2443047023"/>
                    </a:ext>
                  </a:extLst>
                </a:gridCol>
              </a:tblGrid>
              <a:tr h="370840">
                <a:tc>
                  <a:txBody>
                    <a:bodyPr/>
                    <a:lstStyle/>
                    <a:p>
                      <a:r>
                        <a:rPr lang="en-US" dirty="0"/>
                        <a:t>Item</a:t>
                      </a:r>
                    </a:p>
                  </a:txBody>
                  <a:tcPr/>
                </a:tc>
                <a:tc>
                  <a:txBody>
                    <a:bodyPr/>
                    <a:lstStyle/>
                    <a:p>
                      <a:r>
                        <a:rPr lang="en-US" dirty="0"/>
                        <a:t>Pre-Workday</a:t>
                      </a:r>
                    </a:p>
                  </a:txBody>
                  <a:tcPr/>
                </a:tc>
                <a:tc>
                  <a:txBody>
                    <a:bodyPr/>
                    <a:lstStyle/>
                    <a:p>
                      <a:r>
                        <a:rPr lang="en-US" dirty="0"/>
                        <a:t>Workday – Grant Method</a:t>
                      </a:r>
                    </a:p>
                  </a:txBody>
                  <a:tcPr>
                    <a:solidFill>
                      <a:schemeClr val="accent6">
                        <a:lumMod val="75000"/>
                      </a:schemeClr>
                    </a:solidFill>
                  </a:tcPr>
                </a:tc>
                <a:tc>
                  <a:txBody>
                    <a:bodyPr/>
                    <a:lstStyle/>
                    <a:p>
                      <a:r>
                        <a:rPr lang="en-US" dirty="0"/>
                        <a:t>Workday – Primary Grant Method</a:t>
                      </a:r>
                    </a:p>
                  </a:txBody>
                  <a:tcPr>
                    <a:solidFill>
                      <a:schemeClr val="accent6">
                        <a:lumMod val="75000"/>
                      </a:schemeClr>
                    </a:solidFill>
                  </a:tcPr>
                </a:tc>
                <a:extLst>
                  <a:ext uri="{0D108BD9-81ED-4DB2-BD59-A6C34878D82A}">
                    <a16:rowId xmlns:a16="http://schemas.microsoft.com/office/drawing/2014/main" val="469644564"/>
                  </a:ext>
                </a:extLst>
              </a:tr>
              <a:tr h="370840">
                <a:tc>
                  <a:txBody>
                    <a:bodyPr/>
                    <a:lstStyle/>
                    <a:p>
                      <a:r>
                        <a:rPr lang="en-US" sz="1600" dirty="0"/>
                        <a:t>When is it counted?</a:t>
                      </a:r>
                    </a:p>
                  </a:txBody>
                  <a:tcPr/>
                </a:tc>
                <a:tc>
                  <a:txBody>
                    <a:bodyPr/>
                    <a:lstStyle/>
                    <a:p>
                      <a:r>
                        <a:rPr lang="en-US" sz="1600" dirty="0"/>
                        <a:t>Funding Action, first in GCA date</a:t>
                      </a:r>
                    </a:p>
                  </a:txBody>
                  <a:tcPr/>
                </a:tc>
                <a:tc>
                  <a:txBody>
                    <a:bodyPr/>
                    <a:lstStyle/>
                    <a:p>
                      <a:pPr marL="342900" indent="-342900">
                        <a:buAutoNum type="arabicPeriod"/>
                      </a:pPr>
                      <a:r>
                        <a:rPr lang="en-US" sz="1600" dirty="0"/>
                        <a:t>Original amounts – award effective date</a:t>
                      </a:r>
                    </a:p>
                    <a:p>
                      <a:pPr marL="342900" indent="-342900">
                        <a:buAutoNum type="arabicPeriod"/>
                      </a:pPr>
                      <a:r>
                        <a:rPr lang="en-US" sz="1600" dirty="0"/>
                        <a:t>Budget amendments – amendment date</a:t>
                      </a:r>
                    </a:p>
                  </a:txBody>
                  <a:tcPr/>
                </a:tc>
                <a:tc>
                  <a:txBody>
                    <a:bodyPr/>
                    <a:lstStyle/>
                    <a:p>
                      <a:pPr marL="342900" indent="-342900">
                        <a:buAutoNum type="arabicPeriod"/>
                      </a:pPr>
                      <a:r>
                        <a:rPr lang="en-US" sz="1600" dirty="0"/>
                        <a:t>Original amounts – award effective date</a:t>
                      </a:r>
                    </a:p>
                    <a:p>
                      <a:pPr marL="342900" indent="-342900">
                        <a:buAutoNum type="arabicPeriod"/>
                      </a:pPr>
                      <a:r>
                        <a:rPr lang="en-US" sz="1600" dirty="0"/>
                        <a:t>Budget amendments – amendment date</a:t>
                      </a:r>
                    </a:p>
                    <a:p>
                      <a:endParaRPr lang="en-US" sz="1600" dirty="0"/>
                    </a:p>
                  </a:txBody>
                  <a:tcPr/>
                </a:tc>
                <a:extLst>
                  <a:ext uri="{0D108BD9-81ED-4DB2-BD59-A6C34878D82A}">
                    <a16:rowId xmlns:a16="http://schemas.microsoft.com/office/drawing/2014/main" val="731398190"/>
                  </a:ext>
                </a:extLst>
              </a:tr>
            </a:tbl>
          </a:graphicData>
        </a:graphic>
      </p:graphicFrame>
      <p:cxnSp>
        <p:nvCxnSpPr>
          <p:cNvPr id="3" name="Straight Arrow Connector 2">
            <a:extLst>
              <a:ext uri="{FF2B5EF4-FFF2-40B4-BE49-F238E27FC236}">
                <a16:creationId xmlns:a16="http://schemas.microsoft.com/office/drawing/2014/main" id="{D85AF0D9-9D18-2BBF-A5F3-0A605E5A838B}"/>
              </a:ext>
            </a:extLst>
          </p:cNvPr>
          <p:cNvCxnSpPr>
            <a:cxnSpLocks/>
          </p:cNvCxnSpPr>
          <p:nvPr/>
        </p:nvCxnSpPr>
        <p:spPr>
          <a:xfrm flipH="1" flipV="1">
            <a:off x="4835769" y="3606219"/>
            <a:ext cx="826477" cy="805175"/>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CEB611D5-463F-CDF5-7E0B-ED131E04630C}"/>
              </a:ext>
            </a:extLst>
          </p:cNvPr>
          <p:cNvSpPr txBox="1"/>
          <p:nvPr/>
        </p:nvSpPr>
        <p:spPr>
          <a:xfrm>
            <a:off x="3851030" y="4472940"/>
            <a:ext cx="4185140" cy="1200329"/>
          </a:xfrm>
          <a:prstGeom prst="rect">
            <a:avLst/>
          </a:prstGeom>
          <a:noFill/>
        </p:spPr>
        <p:txBody>
          <a:bodyPr wrap="square" rtlCol="0">
            <a:spAutoFit/>
          </a:bodyPr>
          <a:lstStyle/>
          <a:p>
            <a:r>
              <a:rPr lang="en-US" dirty="0"/>
              <a:t>Note: Using award effective date for original amounts means that award figures can change if new awards are set up with an effective date that is backdated.  </a:t>
            </a:r>
          </a:p>
        </p:txBody>
      </p:sp>
      <p:cxnSp>
        <p:nvCxnSpPr>
          <p:cNvPr id="5" name="Straight Arrow Connector 4">
            <a:extLst>
              <a:ext uri="{FF2B5EF4-FFF2-40B4-BE49-F238E27FC236}">
                <a16:creationId xmlns:a16="http://schemas.microsoft.com/office/drawing/2014/main" id="{B6547423-0079-3DFC-96B3-AE376112E3CD}"/>
              </a:ext>
            </a:extLst>
          </p:cNvPr>
          <p:cNvCxnSpPr>
            <a:cxnSpLocks/>
          </p:cNvCxnSpPr>
          <p:nvPr/>
        </p:nvCxnSpPr>
        <p:spPr>
          <a:xfrm flipV="1">
            <a:off x="6084277" y="3548390"/>
            <a:ext cx="882161" cy="863004"/>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35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05A72-22E9-73F5-5030-3B0AF119ABC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8AA5833-5978-9AE0-527F-02CB5D303A57}"/>
              </a:ext>
            </a:extLst>
          </p:cNvPr>
          <p:cNvSpPr>
            <a:spLocks noGrp="1"/>
          </p:cNvSpPr>
          <p:nvPr>
            <p:ph type="title"/>
          </p:nvPr>
        </p:nvSpPr>
        <p:spPr/>
        <p:txBody>
          <a:bodyPr/>
          <a:lstStyle/>
          <a:p>
            <a:r>
              <a:rPr lang="en-US" dirty="0"/>
              <a:t>Data Primer – Overview of Key Changes to Awards</a:t>
            </a:r>
          </a:p>
        </p:txBody>
      </p:sp>
      <p:graphicFrame>
        <p:nvGraphicFramePr>
          <p:cNvPr id="2" name="Table 1">
            <a:extLst>
              <a:ext uri="{FF2B5EF4-FFF2-40B4-BE49-F238E27FC236}">
                <a16:creationId xmlns:a16="http://schemas.microsoft.com/office/drawing/2014/main" id="{8AC6008C-17B9-3018-18C8-5EB8E786B6B2}"/>
              </a:ext>
            </a:extLst>
          </p:cNvPr>
          <p:cNvGraphicFramePr>
            <a:graphicFrameLocks noGrp="1"/>
          </p:cNvGraphicFramePr>
          <p:nvPr/>
        </p:nvGraphicFramePr>
        <p:xfrm>
          <a:off x="472830" y="1606462"/>
          <a:ext cx="8198339" cy="4084320"/>
        </p:xfrm>
        <a:graphic>
          <a:graphicData uri="http://schemas.openxmlformats.org/drawingml/2006/table">
            <a:tbl>
              <a:tblPr firstRow="1" bandRow="1">
                <a:tableStyleId>{5C22544A-7EE6-4342-B048-85BDC9FD1C3A}</a:tableStyleId>
              </a:tblPr>
              <a:tblGrid>
                <a:gridCol w="1408724">
                  <a:extLst>
                    <a:ext uri="{9D8B030D-6E8A-4147-A177-3AD203B41FA5}">
                      <a16:colId xmlns:a16="http://schemas.microsoft.com/office/drawing/2014/main" val="2734483134"/>
                    </a:ext>
                  </a:extLst>
                </a:gridCol>
                <a:gridCol w="1862015">
                  <a:extLst>
                    <a:ext uri="{9D8B030D-6E8A-4147-A177-3AD203B41FA5}">
                      <a16:colId xmlns:a16="http://schemas.microsoft.com/office/drawing/2014/main" val="803445115"/>
                    </a:ext>
                  </a:extLst>
                </a:gridCol>
                <a:gridCol w="2294792">
                  <a:extLst>
                    <a:ext uri="{9D8B030D-6E8A-4147-A177-3AD203B41FA5}">
                      <a16:colId xmlns:a16="http://schemas.microsoft.com/office/drawing/2014/main" val="1614588301"/>
                    </a:ext>
                  </a:extLst>
                </a:gridCol>
                <a:gridCol w="2632808">
                  <a:extLst>
                    <a:ext uri="{9D8B030D-6E8A-4147-A177-3AD203B41FA5}">
                      <a16:colId xmlns:a16="http://schemas.microsoft.com/office/drawing/2014/main" val="2443047023"/>
                    </a:ext>
                  </a:extLst>
                </a:gridCol>
              </a:tblGrid>
              <a:tr h="370840">
                <a:tc>
                  <a:txBody>
                    <a:bodyPr/>
                    <a:lstStyle/>
                    <a:p>
                      <a:r>
                        <a:rPr lang="en-US" dirty="0"/>
                        <a:t>Item</a:t>
                      </a:r>
                    </a:p>
                  </a:txBody>
                  <a:tcPr/>
                </a:tc>
                <a:tc>
                  <a:txBody>
                    <a:bodyPr/>
                    <a:lstStyle/>
                    <a:p>
                      <a:r>
                        <a:rPr lang="en-US" dirty="0"/>
                        <a:t>Pre-Workday</a:t>
                      </a:r>
                    </a:p>
                  </a:txBody>
                  <a:tcPr/>
                </a:tc>
                <a:tc>
                  <a:txBody>
                    <a:bodyPr/>
                    <a:lstStyle/>
                    <a:p>
                      <a:r>
                        <a:rPr lang="en-US" dirty="0"/>
                        <a:t>Workday – Grant Method</a:t>
                      </a:r>
                    </a:p>
                  </a:txBody>
                  <a:tcPr>
                    <a:solidFill>
                      <a:schemeClr val="accent6">
                        <a:lumMod val="75000"/>
                      </a:schemeClr>
                    </a:solidFill>
                  </a:tcPr>
                </a:tc>
                <a:tc>
                  <a:txBody>
                    <a:bodyPr/>
                    <a:lstStyle/>
                    <a:p>
                      <a:r>
                        <a:rPr lang="en-US" dirty="0"/>
                        <a:t>Workday – Primary Grant Method</a:t>
                      </a:r>
                    </a:p>
                  </a:txBody>
                  <a:tcPr>
                    <a:solidFill>
                      <a:schemeClr val="accent6">
                        <a:lumMod val="75000"/>
                      </a:schemeClr>
                    </a:solidFill>
                  </a:tcPr>
                </a:tc>
                <a:extLst>
                  <a:ext uri="{0D108BD9-81ED-4DB2-BD59-A6C34878D82A}">
                    <a16:rowId xmlns:a16="http://schemas.microsoft.com/office/drawing/2014/main" val="469644564"/>
                  </a:ext>
                </a:extLst>
              </a:tr>
              <a:tr h="370840">
                <a:tc>
                  <a:txBody>
                    <a:bodyPr/>
                    <a:lstStyle/>
                    <a:p>
                      <a:r>
                        <a:rPr lang="en-US" sz="1600" dirty="0"/>
                        <a:t>Where is it counted?</a:t>
                      </a:r>
                    </a:p>
                  </a:txBody>
                  <a:tcPr/>
                </a:tc>
                <a:tc>
                  <a:txBody>
                    <a:bodyPr/>
                    <a:lstStyle/>
                    <a:p>
                      <a:r>
                        <a:rPr lang="en-US" sz="1600" dirty="0"/>
                        <a:t>Org code receiving funding</a:t>
                      </a:r>
                    </a:p>
                  </a:txBody>
                  <a:tcPr/>
                </a:tc>
                <a:tc>
                  <a:txBody>
                    <a:bodyPr/>
                    <a:lstStyle/>
                    <a:p>
                      <a:r>
                        <a:rPr lang="en-US" sz="1600" dirty="0"/>
                        <a:t>Cost center associated with the GR line that ended up with the money</a:t>
                      </a:r>
                    </a:p>
                  </a:txBody>
                  <a:tcPr/>
                </a:tc>
                <a:tc>
                  <a:txBody>
                    <a:bodyPr/>
                    <a:lstStyle/>
                    <a:p>
                      <a:r>
                        <a:rPr lang="en-US" sz="1600" dirty="0"/>
                        <a:t>Cost center associated with the Primary GR line</a:t>
                      </a:r>
                    </a:p>
                  </a:txBody>
                  <a:tcPr/>
                </a:tc>
                <a:extLst>
                  <a:ext uri="{0D108BD9-81ED-4DB2-BD59-A6C34878D82A}">
                    <a16:rowId xmlns:a16="http://schemas.microsoft.com/office/drawing/2014/main" val="1489764914"/>
                  </a:ext>
                </a:extLst>
              </a:tr>
              <a:tr h="370840">
                <a:tc>
                  <a:txBody>
                    <a:bodyPr/>
                    <a:lstStyle/>
                    <a:p>
                      <a:r>
                        <a:rPr lang="en-US" sz="1600" dirty="0"/>
                        <a:t>What is counted?</a:t>
                      </a:r>
                    </a:p>
                  </a:txBody>
                  <a:tcPr/>
                </a:tc>
                <a:tc>
                  <a:txBody>
                    <a:bodyPr/>
                    <a:lstStyle/>
                    <a:p>
                      <a:r>
                        <a:rPr lang="en-US" sz="1600" dirty="0"/>
                        <a:t>Funding actions</a:t>
                      </a:r>
                    </a:p>
                  </a:txBody>
                  <a:tcPr/>
                </a:tc>
                <a:tc>
                  <a:txBody>
                    <a:bodyPr/>
                    <a:lstStyle/>
                    <a:p>
                      <a:pPr marL="342900" indent="-342900">
                        <a:buAutoNum type="arabicPeriod"/>
                      </a:pPr>
                      <a:r>
                        <a:rPr lang="en-US" sz="1600" dirty="0"/>
                        <a:t>Original amounts </a:t>
                      </a:r>
                    </a:p>
                    <a:p>
                      <a:pPr marL="342900" indent="-342900">
                        <a:buAutoNum type="arabicPeriod"/>
                      </a:pPr>
                      <a:r>
                        <a:rPr lang="en-US" sz="1600" dirty="0"/>
                        <a:t>Budget amendments (increase, decrease, revision)</a:t>
                      </a:r>
                    </a:p>
                  </a:txBody>
                  <a:tcPr/>
                </a:tc>
                <a:tc>
                  <a:txBody>
                    <a:bodyPr/>
                    <a:lstStyle/>
                    <a:p>
                      <a:pPr marL="342900" indent="-342900">
                        <a:buAutoNum type="arabicPeriod"/>
                      </a:pPr>
                      <a:r>
                        <a:rPr lang="en-US" sz="1600" dirty="0"/>
                        <a:t>Original amounts </a:t>
                      </a:r>
                    </a:p>
                    <a:p>
                      <a:pPr marL="342900" indent="-342900">
                        <a:buAutoNum type="arabicPeriod"/>
                      </a:pPr>
                      <a:r>
                        <a:rPr lang="en-US" sz="1600" dirty="0"/>
                        <a:t>Budget amendments (increase, decrease, revision)</a:t>
                      </a:r>
                    </a:p>
                  </a:txBody>
                  <a:tcPr/>
                </a:tc>
                <a:extLst>
                  <a:ext uri="{0D108BD9-81ED-4DB2-BD59-A6C34878D82A}">
                    <a16:rowId xmlns:a16="http://schemas.microsoft.com/office/drawing/2014/main" val="1460312444"/>
                  </a:ext>
                </a:extLst>
              </a:tr>
              <a:tr h="370840">
                <a:tc>
                  <a:txBody>
                    <a:bodyPr/>
                    <a:lstStyle/>
                    <a:p>
                      <a:r>
                        <a:rPr lang="en-US" sz="1600" dirty="0"/>
                        <a:t>When is it counted?</a:t>
                      </a:r>
                    </a:p>
                  </a:txBody>
                  <a:tcPr/>
                </a:tc>
                <a:tc>
                  <a:txBody>
                    <a:bodyPr/>
                    <a:lstStyle/>
                    <a:p>
                      <a:r>
                        <a:rPr lang="en-US" sz="1600" dirty="0"/>
                        <a:t>Funding Action, first in GCA date</a:t>
                      </a:r>
                    </a:p>
                  </a:txBody>
                  <a:tcPr/>
                </a:tc>
                <a:tc>
                  <a:txBody>
                    <a:bodyPr/>
                    <a:lstStyle/>
                    <a:p>
                      <a:pPr marL="342900" indent="-342900">
                        <a:buAutoNum type="arabicPeriod"/>
                      </a:pPr>
                      <a:r>
                        <a:rPr lang="en-US" sz="1600" dirty="0"/>
                        <a:t>Original amounts – award effective date</a:t>
                      </a:r>
                    </a:p>
                    <a:p>
                      <a:pPr marL="342900" indent="-342900">
                        <a:buAutoNum type="arabicPeriod"/>
                      </a:pPr>
                      <a:r>
                        <a:rPr lang="en-US" sz="1600" dirty="0"/>
                        <a:t>Budget amendments – amendment date</a:t>
                      </a:r>
                    </a:p>
                  </a:txBody>
                  <a:tcPr/>
                </a:tc>
                <a:tc>
                  <a:txBody>
                    <a:bodyPr/>
                    <a:lstStyle/>
                    <a:p>
                      <a:pPr marL="342900" indent="-342900">
                        <a:buAutoNum type="arabicPeriod"/>
                      </a:pPr>
                      <a:r>
                        <a:rPr lang="en-US" sz="1600" dirty="0"/>
                        <a:t>Original amounts – award effective date</a:t>
                      </a:r>
                    </a:p>
                    <a:p>
                      <a:pPr marL="342900" indent="-342900">
                        <a:buAutoNum type="arabicPeriod"/>
                      </a:pPr>
                      <a:r>
                        <a:rPr lang="en-US" sz="1600" dirty="0"/>
                        <a:t>Budget amendments – amendment date</a:t>
                      </a:r>
                    </a:p>
                    <a:p>
                      <a:endParaRPr lang="en-US" sz="1600" dirty="0"/>
                    </a:p>
                  </a:txBody>
                  <a:tcPr/>
                </a:tc>
                <a:extLst>
                  <a:ext uri="{0D108BD9-81ED-4DB2-BD59-A6C34878D82A}">
                    <a16:rowId xmlns:a16="http://schemas.microsoft.com/office/drawing/2014/main" val="731398190"/>
                  </a:ext>
                </a:extLst>
              </a:tr>
            </a:tbl>
          </a:graphicData>
        </a:graphic>
      </p:graphicFrame>
      <p:sp>
        <p:nvSpPr>
          <p:cNvPr id="3" name="Rectangle 2">
            <a:extLst>
              <a:ext uri="{FF2B5EF4-FFF2-40B4-BE49-F238E27FC236}">
                <a16:creationId xmlns:a16="http://schemas.microsoft.com/office/drawing/2014/main" id="{9248FDF0-4FE6-0337-CC87-FAA5D9615B03}"/>
              </a:ext>
            </a:extLst>
          </p:cNvPr>
          <p:cNvSpPr/>
          <p:nvPr/>
        </p:nvSpPr>
        <p:spPr>
          <a:xfrm>
            <a:off x="3666390" y="1529861"/>
            <a:ext cx="2338756" cy="4273062"/>
          </a:xfrm>
          <a:prstGeom prst="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F91115B0-6392-72D2-5D20-92A6F1F9A6DE}"/>
              </a:ext>
            </a:extLst>
          </p:cNvPr>
          <p:cNvCxnSpPr/>
          <p:nvPr/>
        </p:nvCxnSpPr>
        <p:spPr>
          <a:xfrm flipV="1">
            <a:off x="3055326" y="5882054"/>
            <a:ext cx="940777" cy="325315"/>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FF05622-2C85-8C6E-06F2-994FFB1276A4}"/>
              </a:ext>
            </a:extLst>
          </p:cNvPr>
          <p:cNvSpPr txBox="1"/>
          <p:nvPr/>
        </p:nvSpPr>
        <p:spPr>
          <a:xfrm>
            <a:off x="870438" y="6221562"/>
            <a:ext cx="5961185" cy="369332"/>
          </a:xfrm>
          <a:prstGeom prst="rect">
            <a:avLst/>
          </a:prstGeom>
          <a:noFill/>
        </p:spPr>
        <p:txBody>
          <a:bodyPr wrap="square" rtlCol="0">
            <a:spAutoFit/>
          </a:bodyPr>
          <a:lstStyle/>
          <a:p>
            <a:r>
              <a:rPr lang="en-US" dirty="0">
                <a:solidFill>
                  <a:srgbClr val="C00000"/>
                </a:solidFill>
              </a:rPr>
              <a:t>This is the focus of the excel workbook and EDW tool</a:t>
            </a:r>
          </a:p>
        </p:txBody>
      </p:sp>
    </p:spTree>
    <p:extLst>
      <p:ext uri="{BB962C8B-B14F-4D97-AF65-F5344CB8AC3E}">
        <p14:creationId xmlns:p14="http://schemas.microsoft.com/office/powerpoint/2010/main" val="2443616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BC78-1260-688C-7B56-1C70309A333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2750865-81D2-3582-395D-713B05A01039}"/>
              </a:ext>
            </a:extLst>
          </p:cNvPr>
          <p:cNvSpPr>
            <a:spLocks noGrp="1"/>
          </p:cNvSpPr>
          <p:nvPr>
            <p:ph type="title"/>
          </p:nvPr>
        </p:nvSpPr>
        <p:spPr/>
        <p:txBody>
          <a:bodyPr/>
          <a:lstStyle/>
          <a:p>
            <a:r>
              <a:rPr lang="en-US" dirty="0"/>
              <a:t>Data Primer –Award Effective Date</a:t>
            </a:r>
          </a:p>
        </p:txBody>
      </p:sp>
      <p:pic>
        <p:nvPicPr>
          <p:cNvPr id="5" name="Picture 4">
            <a:extLst>
              <a:ext uri="{FF2B5EF4-FFF2-40B4-BE49-F238E27FC236}">
                <a16:creationId xmlns:a16="http://schemas.microsoft.com/office/drawing/2014/main" id="{1163272C-9CE9-38E3-F8DC-80C865B43C79}"/>
              </a:ext>
            </a:extLst>
          </p:cNvPr>
          <p:cNvPicPr>
            <a:picLocks noChangeAspect="1"/>
          </p:cNvPicPr>
          <p:nvPr/>
        </p:nvPicPr>
        <p:blipFill>
          <a:blip r:embed="rId3"/>
          <a:stretch>
            <a:fillRect/>
          </a:stretch>
        </p:blipFill>
        <p:spPr>
          <a:xfrm>
            <a:off x="616587" y="2326077"/>
            <a:ext cx="8295000" cy="3174098"/>
          </a:xfrm>
          <a:prstGeom prst="rect">
            <a:avLst/>
          </a:prstGeom>
        </p:spPr>
      </p:pic>
      <p:sp>
        <p:nvSpPr>
          <p:cNvPr id="8" name="TextBox 7">
            <a:extLst>
              <a:ext uri="{FF2B5EF4-FFF2-40B4-BE49-F238E27FC236}">
                <a16:creationId xmlns:a16="http://schemas.microsoft.com/office/drawing/2014/main" id="{70CC39F2-82B7-272C-E32A-135BBEE8CE83}"/>
              </a:ext>
            </a:extLst>
          </p:cNvPr>
          <p:cNvSpPr txBox="1"/>
          <p:nvPr/>
        </p:nvSpPr>
        <p:spPr>
          <a:xfrm>
            <a:off x="671756" y="1685925"/>
            <a:ext cx="8367469" cy="640152"/>
          </a:xfrm>
          <a:prstGeom prst="rect">
            <a:avLst/>
          </a:prstGeom>
          <a:noFill/>
        </p:spPr>
        <p:txBody>
          <a:bodyPr wrap="square" rtlCol="0">
            <a:spAutoFit/>
          </a:bodyPr>
          <a:lstStyle/>
          <a:p>
            <a:r>
              <a:rPr lang="en-US" dirty="0"/>
              <a:t>Date of “original amount” is based on the "award effective date" of the AWD. In WD this is shown as the "Award Date" on the AWD landing page</a:t>
            </a:r>
          </a:p>
        </p:txBody>
      </p:sp>
    </p:spTree>
    <p:extLst>
      <p:ext uri="{BB962C8B-B14F-4D97-AF65-F5344CB8AC3E}">
        <p14:creationId xmlns:p14="http://schemas.microsoft.com/office/powerpoint/2010/main" val="177883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1DC1B-EC52-F527-2236-9CAA3392D03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674146E-F921-6458-FDED-628A30AF2658}"/>
              </a:ext>
            </a:extLst>
          </p:cNvPr>
          <p:cNvSpPr>
            <a:spLocks noGrp="1"/>
          </p:cNvSpPr>
          <p:nvPr>
            <p:ph type="title"/>
          </p:nvPr>
        </p:nvSpPr>
        <p:spPr/>
        <p:txBody>
          <a:bodyPr/>
          <a:lstStyle/>
          <a:p>
            <a:r>
              <a:rPr lang="en-US" dirty="0"/>
              <a:t>Data Primer – Amounts and Amendment Dates</a:t>
            </a:r>
          </a:p>
        </p:txBody>
      </p:sp>
      <p:sp>
        <p:nvSpPr>
          <p:cNvPr id="8" name="TextBox 7">
            <a:extLst>
              <a:ext uri="{FF2B5EF4-FFF2-40B4-BE49-F238E27FC236}">
                <a16:creationId xmlns:a16="http://schemas.microsoft.com/office/drawing/2014/main" id="{0612857C-03F0-725C-8CC8-FB1F96DFD269}"/>
              </a:ext>
            </a:extLst>
          </p:cNvPr>
          <p:cNvSpPr txBox="1"/>
          <p:nvPr/>
        </p:nvSpPr>
        <p:spPr>
          <a:xfrm>
            <a:off x="671756" y="1685925"/>
            <a:ext cx="8367469" cy="646331"/>
          </a:xfrm>
          <a:prstGeom prst="rect">
            <a:avLst/>
          </a:prstGeom>
          <a:noFill/>
        </p:spPr>
        <p:txBody>
          <a:bodyPr wrap="square" rtlCol="0">
            <a:spAutoFit/>
          </a:bodyPr>
          <a:lstStyle/>
          <a:p>
            <a:r>
              <a:rPr lang="en-US" dirty="0"/>
              <a:t>Once you navigate to the main AWD landing page and click on the “Plan” tab </a:t>
            </a:r>
            <a:r>
              <a:rPr lang="en-US" dirty="0">
                <a:solidFill>
                  <a:srgbClr val="C00000"/>
                </a:solidFill>
              </a:rPr>
              <a:t>(1)</a:t>
            </a:r>
            <a:r>
              <a:rPr lang="en-US" dirty="0"/>
              <a:t>, then click on the “Plan” link </a:t>
            </a:r>
            <a:r>
              <a:rPr lang="en-US" dirty="0">
                <a:solidFill>
                  <a:srgbClr val="C00000"/>
                </a:solidFill>
              </a:rPr>
              <a:t>(2)</a:t>
            </a:r>
          </a:p>
        </p:txBody>
      </p:sp>
      <p:pic>
        <p:nvPicPr>
          <p:cNvPr id="5" name="Picture 4">
            <a:extLst>
              <a:ext uri="{FF2B5EF4-FFF2-40B4-BE49-F238E27FC236}">
                <a16:creationId xmlns:a16="http://schemas.microsoft.com/office/drawing/2014/main" id="{948ECA11-562C-D94C-6DEF-E9BA92DD95A3}"/>
              </a:ext>
            </a:extLst>
          </p:cNvPr>
          <p:cNvPicPr>
            <a:picLocks noChangeAspect="1"/>
          </p:cNvPicPr>
          <p:nvPr/>
        </p:nvPicPr>
        <p:blipFill>
          <a:blip r:embed="rId3"/>
          <a:stretch>
            <a:fillRect/>
          </a:stretch>
        </p:blipFill>
        <p:spPr>
          <a:xfrm>
            <a:off x="671756" y="2439297"/>
            <a:ext cx="7403123" cy="3302808"/>
          </a:xfrm>
          <a:prstGeom prst="rect">
            <a:avLst/>
          </a:prstGeom>
        </p:spPr>
      </p:pic>
      <p:sp>
        <p:nvSpPr>
          <p:cNvPr id="6" name="TextBox 5">
            <a:extLst>
              <a:ext uri="{FF2B5EF4-FFF2-40B4-BE49-F238E27FC236}">
                <a16:creationId xmlns:a16="http://schemas.microsoft.com/office/drawing/2014/main" id="{2A071E0C-0516-2779-6D22-9C7FF710CC31}"/>
              </a:ext>
            </a:extLst>
          </p:cNvPr>
          <p:cNvSpPr txBox="1"/>
          <p:nvPr/>
        </p:nvSpPr>
        <p:spPr>
          <a:xfrm>
            <a:off x="1183421" y="2898396"/>
            <a:ext cx="386861" cy="369332"/>
          </a:xfrm>
          <a:prstGeom prst="rect">
            <a:avLst/>
          </a:prstGeom>
          <a:noFill/>
        </p:spPr>
        <p:txBody>
          <a:bodyPr wrap="square" rtlCol="0">
            <a:spAutoFit/>
          </a:bodyPr>
          <a:lstStyle/>
          <a:p>
            <a:r>
              <a:rPr lang="en-US" dirty="0">
                <a:solidFill>
                  <a:srgbClr val="C00000"/>
                </a:solidFill>
              </a:rPr>
              <a:t>1</a:t>
            </a:r>
          </a:p>
        </p:txBody>
      </p:sp>
      <p:cxnSp>
        <p:nvCxnSpPr>
          <p:cNvPr id="10" name="Straight Arrow Connector 9">
            <a:extLst>
              <a:ext uri="{FF2B5EF4-FFF2-40B4-BE49-F238E27FC236}">
                <a16:creationId xmlns:a16="http://schemas.microsoft.com/office/drawing/2014/main" id="{5438217E-9E1A-9023-34A7-D892DAC490EE}"/>
              </a:ext>
            </a:extLst>
          </p:cNvPr>
          <p:cNvCxnSpPr>
            <a:cxnSpLocks/>
          </p:cNvCxnSpPr>
          <p:nvPr/>
        </p:nvCxnSpPr>
        <p:spPr>
          <a:xfrm>
            <a:off x="1459523" y="3083062"/>
            <a:ext cx="369277" cy="128874"/>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9A317BF5-5AB6-C220-04C1-BE507182F45A}"/>
              </a:ext>
            </a:extLst>
          </p:cNvPr>
          <p:cNvSpPr txBox="1"/>
          <p:nvPr/>
        </p:nvSpPr>
        <p:spPr>
          <a:xfrm>
            <a:off x="1033951" y="3732384"/>
            <a:ext cx="386861" cy="369332"/>
          </a:xfrm>
          <a:prstGeom prst="rect">
            <a:avLst/>
          </a:prstGeom>
          <a:noFill/>
        </p:spPr>
        <p:txBody>
          <a:bodyPr wrap="square" rtlCol="0">
            <a:spAutoFit/>
          </a:bodyPr>
          <a:lstStyle/>
          <a:p>
            <a:r>
              <a:rPr lang="en-US" dirty="0">
                <a:solidFill>
                  <a:srgbClr val="C00000"/>
                </a:solidFill>
              </a:rPr>
              <a:t>2</a:t>
            </a:r>
          </a:p>
        </p:txBody>
      </p:sp>
      <p:cxnSp>
        <p:nvCxnSpPr>
          <p:cNvPr id="15" name="Straight Arrow Connector 14">
            <a:extLst>
              <a:ext uri="{FF2B5EF4-FFF2-40B4-BE49-F238E27FC236}">
                <a16:creationId xmlns:a16="http://schemas.microsoft.com/office/drawing/2014/main" id="{300534E3-8857-5E19-708D-AB2D39031B51}"/>
              </a:ext>
            </a:extLst>
          </p:cNvPr>
          <p:cNvCxnSpPr>
            <a:cxnSpLocks/>
          </p:cNvCxnSpPr>
          <p:nvPr/>
        </p:nvCxnSpPr>
        <p:spPr>
          <a:xfrm>
            <a:off x="1274884" y="3911493"/>
            <a:ext cx="2953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498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95C6A-2DCC-DC6E-3B52-7C674FDDE89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4145E4C-2912-8D20-EA6C-8F4DF4FD3A12}"/>
              </a:ext>
            </a:extLst>
          </p:cNvPr>
          <p:cNvSpPr>
            <a:spLocks noGrp="1"/>
          </p:cNvSpPr>
          <p:nvPr>
            <p:ph type="title"/>
          </p:nvPr>
        </p:nvSpPr>
        <p:spPr/>
        <p:txBody>
          <a:bodyPr/>
          <a:lstStyle/>
          <a:p>
            <a:r>
              <a:rPr lang="en-US" dirty="0"/>
              <a:t>Data Primer – Original Amount Total</a:t>
            </a:r>
          </a:p>
        </p:txBody>
      </p:sp>
      <p:sp>
        <p:nvSpPr>
          <p:cNvPr id="8" name="TextBox 7">
            <a:extLst>
              <a:ext uri="{FF2B5EF4-FFF2-40B4-BE49-F238E27FC236}">
                <a16:creationId xmlns:a16="http://schemas.microsoft.com/office/drawing/2014/main" id="{F713C308-1C2C-9C8D-E8FE-DB23606DE8B9}"/>
              </a:ext>
            </a:extLst>
          </p:cNvPr>
          <p:cNvSpPr txBox="1"/>
          <p:nvPr/>
        </p:nvSpPr>
        <p:spPr>
          <a:xfrm>
            <a:off x="671756" y="1685925"/>
            <a:ext cx="8367469" cy="646331"/>
          </a:xfrm>
          <a:prstGeom prst="rect">
            <a:avLst/>
          </a:prstGeom>
          <a:noFill/>
        </p:spPr>
        <p:txBody>
          <a:bodyPr wrap="square" rtlCol="0">
            <a:spAutoFit/>
          </a:bodyPr>
          <a:lstStyle/>
          <a:p>
            <a:r>
              <a:rPr lang="en-US" dirty="0"/>
              <a:t>Original Amount is the funding applied to the AWD when it was first set up. This can be seen in the “view plan” section of an AWD page in WD</a:t>
            </a:r>
          </a:p>
        </p:txBody>
      </p:sp>
      <p:pic>
        <p:nvPicPr>
          <p:cNvPr id="11" name="Picture 10">
            <a:extLst>
              <a:ext uri="{FF2B5EF4-FFF2-40B4-BE49-F238E27FC236}">
                <a16:creationId xmlns:a16="http://schemas.microsoft.com/office/drawing/2014/main" id="{E48EDAD4-87C0-3186-040B-333D36E1BCB4}"/>
              </a:ext>
            </a:extLst>
          </p:cNvPr>
          <p:cNvPicPr>
            <a:picLocks noChangeAspect="1"/>
          </p:cNvPicPr>
          <p:nvPr/>
        </p:nvPicPr>
        <p:blipFill>
          <a:blip r:embed="rId3"/>
          <a:stretch>
            <a:fillRect/>
          </a:stretch>
        </p:blipFill>
        <p:spPr>
          <a:xfrm>
            <a:off x="592247" y="2473590"/>
            <a:ext cx="8446977" cy="2119902"/>
          </a:xfrm>
          <a:prstGeom prst="rect">
            <a:avLst/>
          </a:prstGeom>
        </p:spPr>
      </p:pic>
    </p:spTree>
    <p:extLst>
      <p:ext uri="{BB962C8B-B14F-4D97-AF65-F5344CB8AC3E}">
        <p14:creationId xmlns:p14="http://schemas.microsoft.com/office/powerpoint/2010/main" val="415076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084FE-6200-7FD2-D400-27B17B27ADA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02BFC63-1368-C839-B099-6A5B9947C597}"/>
              </a:ext>
            </a:extLst>
          </p:cNvPr>
          <p:cNvSpPr>
            <a:spLocks noGrp="1"/>
          </p:cNvSpPr>
          <p:nvPr>
            <p:ph type="title"/>
          </p:nvPr>
        </p:nvSpPr>
        <p:spPr/>
        <p:txBody>
          <a:bodyPr/>
          <a:lstStyle/>
          <a:p>
            <a:r>
              <a:rPr lang="en-US" dirty="0"/>
              <a:t>Data Primer – Budget Amendments Amount and Date</a:t>
            </a:r>
          </a:p>
        </p:txBody>
      </p:sp>
      <p:sp>
        <p:nvSpPr>
          <p:cNvPr id="8" name="TextBox 7">
            <a:extLst>
              <a:ext uri="{FF2B5EF4-FFF2-40B4-BE49-F238E27FC236}">
                <a16:creationId xmlns:a16="http://schemas.microsoft.com/office/drawing/2014/main" id="{80DC51F3-3427-58BB-B6E6-AC52B8366807}"/>
              </a:ext>
            </a:extLst>
          </p:cNvPr>
          <p:cNvSpPr txBox="1"/>
          <p:nvPr/>
        </p:nvSpPr>
        <p:spPr>
          <a:xfrm>
            <a:off x="671756" y="1685925"/>
            <a:ext cx="8367469" cy="923330"/>
          </a:xfrm>
          <a:prstGeom prst="rect">
            <a:avLst/>
          </a:prstGeom>
          <a:noFill/>
        </p:spPr>
        <p:txBody>
          <a:bodyPr wrap="square" rtlCol="0">
            <a:spAutoFit/>
          </a:bodyPr>
          <a:lstStyle/>
          <a:p>
            <a:r>
              <a:rPr lang="en-US" dirty="0"/>
              <a:t>Budget amendments can add or subtract funds to an AWD after the AWD was first set up. This information can be found in the “Amendment” tab in the “view plan” section of an AWD page in WD </a:t>
            </a:r>
          </a:p>
        </p:txBody>
      </p:sp>
      <p:pic>
        <p:nvPicPr>
          <p:cNvPr id="4" name="Picture 3">
            <a:extLst>
              <a:ext uri="{FF2B5EF4-FFF2-40B4-BE49-F238E27FC236}">
                <a16:creationId xmlns:a16="http://schemas.microsoft.com/office/drawing/2014/main" id="{AA4709CB-5D79-300F-5A4C-EE4EDECDF1C6}"/>
              </a:ext>
            </a:extLst>
          </p:cNvPr>
          <p:cNvPicPr>
            <a:picLocks noChangeAspect="1"/>
          </p:cNvPicPr>
          <p:nvPr/>
        </p:nvPicPr>
        <p:blipFill>
          <a:blip r:embed="rId3"/>
          <a:stretch>
            <a:fillRect/>
          </a:stretch>
        </p:blipFill>
        <p:spPr>
          <a:xfrm>
            <a:off x="271889" y="3020485"/>
            <a:ext cx="8600221" cy="2310438"/>
          </a:xfrm>
          <a:prstGeom prst="rect">
            <a:avLst/>
          </a:prstGeom>
        </p:spPr>
      </p:pic>
    </p:spTree>
    <p:extLst>
      <p:ext uri="{BB962C8B-B14F-4D97-AF65-F5344CB8AC3E}">
        <p14:creationId xmlns:p14="http://schemas.microsoft.com/office/powerpoint/2010/main" val="1928753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E6D5E-9094-A9C3-1B1C-E1CB26DD70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5550A9-CA46-B95F-A2A8-4C19ECDD9066}"/>
              </a:ext>
            </a:extLst>
          </p:cNvPr>
          <p:cNvSpPr>
            <a:spLocks noGrp="1"/>
          </p:cNvSpPr>
          <p:nvPr>
            <p:ph type="title"/>
          </p:nvPr>
        </p:nvSpPr>
        <p:spPr/>
        <p:txBody>
          <a:bodyPr/>
          <a:lstStyle/>
          <a:p>
            <a:r>
              <a:rPr lang="en-US" dirty="0"/>
              <a:t>Demo Excel Workbook</a:t>
            </a:r>
          </a:p>
        </p:txBody>
      </p:sp>
    </p:spTree>
    <p:extLst>
      <p:ext uri="{BB962C8B-B14F-4D97-AF65-F5344CB8AC3E}">
        <p14:creationId xmlns:p14="http://schemas.microsoft.com/office/powerpoint/2010/main" val="2778933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F45E8-164C-4DB6-4331-4C815E044E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4B328A-920C-12EF-1784-4490BBFBD4B3}"/>
              </a:ext>
            </a:extLst>
          </p:cNvPr>
          <p:cNvSpPr>
            <a:spLocks noGrp="1"/>
          </p:cNvSpPr>
          <p:nvPr>
            <p:ph type="title"/>
          </p:nvPr>
        </p:nvSpPr>
        <p:spPr/>
        <p:txBody>
          <a:bodyPr/>
          <a:lstStyle/>
          <a:p>
            <a:r>
              <a:rPr lang="en-US" dirty="0"/>
              <a:t>Preview of EDW Report</a:t>
            </a:r>
          </a:p>
        </p:txBody>
      </p:sp>
    </p:spTree>
    <p:extLst>
      <p:ext uri="{BB962C8B-B14F-4D97-AF65-F5344CB8AC3E}">
        <p14:creationId xmlns:p14="http://schemas.microsoft.com/office/powerpoint/2010/main" val="3268776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045B6-E886-C7E3-6C37-4F7C23E01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651D42-71F8-DB97-D05E-5DFCEB89D53E}"/>
              </a:ext>
            </a:extLst>
          </p:cNvPr>
          <p:cNvSpPr>
            <a:spLocks noGrp="1"/>
          </p:cNvSpPr>
          <p:nvPr>
            <p:ph type="title"/>
          </p:nvPr>
        </p:nvSpPr>
        <p:spPr/>
        <p:txBody>
          <a:bodyPr/>
          <a:lstStyle/>
          <a:p>
            <a:r>
              <a:rPr lang="en-US" dirty="0"/>
              <a:t>Additional Resources</a:t>
            </a:r>
          </a:p>
        </p:txBody>
      </p:sp>
    </p:spTree>
    <p:extLst>
      <p:ext uri="{BB962C8B-B14F-4D97-AF65-F5344CB8AC3E}">
        <p14:creationId xmlns:p14="http://schemas.microsoft.com/office/powerpoint/2010/main" val="1374728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411D7-E383-E84C-3203-047338C2826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E338FE8-2919-3116-AE12-C0D403770C5E}"/>
              </a:ext>
            </a:extLst>
          </p:cNvPr>
          <p:cNvSpPr>
            <a:spLocks noGrp="1"/>
          </p:cNvSpPr>
          <p:nvPr>
            <p:ph type="body" sz="quarter" idx="11"/>
          </p:nvPr>
        </p:nvSpPr>
        <p:spPr>
          <a:xfrm>
            <a:off x="659305" y="1684136"/>
            <a:ext cx="8197114" cy="3714800"/>
          </a:xfrm>
        </p:spPr>
        <p:txBody>
          <a:bodyPr/>
          <a:lstStyle/>
          <a:p>
            <a:r>
              <a:rPr lang="en-US" dirty="0">
                <a:solidFill>
                  <a:srgbClr val="0070C0"/>
                </a:solidFill>
                <a:hlinkClick r:id="rId3">
                  <a:extLst>
                    <a:ext uri="{A12FA001-AC4F-418D-AE19-62706E023703}">
                      <ahyp:hlinkClr xmlns:ahyp="http://schemas.microsoft.com/office/drawing/2018/hyperlinkcolor" val="tx"/>
                    </a:ext>
                  </a:extLst>
                </a:hlinkClick>
              </a:rPr>
              <a:t>grantrpt@uw.edu</a:t>
            </a:r>
            <a:r>
              <a:rPr lang="en-US" dirty="0">
                <a:solidFill>
                  <a:srgbClr val="0070C0"/>
                </a:solidFill>
              </a:rPr>
              <a:t> </a:t>
            </a:r>
            <a:r>
              <a:rPr lang="en-US" dirty="0"/>
              <a:t>for access to excel workbook demonstrated today</a:t>
            </a:r>
          </a:p>
          <a:p>
            <a:endParaRPr lang="en-US" dirty="0"/>
          </a:p>
          <a:p>
            <a:r>
              <a:rPr lang="en-US" dirty="0">
                <a:solidFill>
                  <a:srgbClr val="0070C0"/>
                </a:solidFill>
                <a:hlinkClick r:id="rId3">
                  <a:extLst>
                    <a:ext uri="{A12FA001-AC4F-418D-AE19-62706E023703}">
                      <ahyp:hlinkClr xmlns:ahyp="http://schemas.microsoft.com/office/drawing/2018/hyperlinkcolor" val="tx"/>
                    </a:ext>
                  </a:extLst>
                </a:hlinkClick>
              </a:rPr>
              <a:t>grantrpt@uw.edu</a:t>
            </a:r>
            <a:r>
              <a:rPr lang="en-US" dirty="0">
                <a:solidFill>
                  <a:srgbClr val="0070C0"/>
                </a:solidFill>
              </a:rPr>
              <a:t> </a:t>
            </a:r>
            <a:r>
              <a:rPr lang="en-US" dirty="0"/>
              <a:t>for the SQL query that forms the basis for the workbook</a:t>
            </a:r>
          </a:p>
          <a:p>
            <a:pPr marL="0" indent="0">
              <a:buNone/>
            </a:pPr>
            <a:endParaRPr lang="en-US" dirty="0"/>
          </a:p>
        </p:txBody>
      </p:sp>
      <p:sp>
        <p:nvSpPr>
          <p:cNvPr id="7" name="Title 6">
            <a:extLst>
              <a:ext uri="{FF2B5EF4-FFF2-40B4-BE49-F238E27FC236}">
                <a16:creationId xmlns:a16="http://schemas.microsoft.com/office/drawing/2014/main" id="{7F5F06EB-6930-A197-C146-B6F42CF3A406}"/>
              </a:ext>
            </a:extLst>
          </p:cNvPr>
          <p:cNvSpPr>
            <a:spLocks noGrp="1"/>
          </p:cNvSpPr>
          <p:nvPr>
            <p:ph type="title"/>
          </p:nvPr>
        </p:nvSpPr>
        <p:spPr/>
        <p:txBody>
          <a:bodyPr/>
          <a:lstStyle/>
          <a:p>
            <a:r>
              <a:rPr lang="en-US" dirty="0"/>
              <a:t>How to Access Research Enterprise Data</a:t>
            </a:r>
          </a:p>
        </p:txBody>
      </p:sp>
    </p:spTree>
    <p:extLst>
      <p:ext uri="{BB962C8B-B14F-4D97-AF65-F5344CB8AC3E}">
        <p14:creationId xmlns:p14="http://schemas.microsoft.com/office/powerpoint/2010/main" val="1002349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894B6-8FF3-A04C-963C-71C5F86A75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EA269A-B0E7-F88A-B8BD-FAA516D979CD}"/>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1456313589"/>
      </p:ext>
    </p:extLst>
  </p:cSld>
  <p:clrMapOvr>
    <a:masterClrMapping/>
  </p:clrMapOvr>
</p:sld>
</file>

<file path=ppt/theme/theme1.xml><?xml version="1.0" encoding="utf-8"?>
<a:theme xmlns:a="http://schemas.openxmlformats.org/drawingml/2006/main" name="Office Theme">
  <a:themeElements>
    <a:clrScheme name="Custom 8">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 2">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emplate/>
  <TotalTime>14963</TotalTime>
  <Words>827</Words>
  <Application>Microsoft Macintosh PowerPoint</Application>
  <PresentationFormat>On-screen Show (4:3)</PresentationFormat>
  <Paragraphs>148</Paragraphs>
  <Slides>19</Slides>
  <Notes>16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Aptos</vt:lpstr>
      <vt:lpstr>Arial</vt:lpstr>
      <vt:lpstr>Encode Sans Normal Black</vt:lpstr>
      <vt:lpstr>Lucida Grande</vt:lpstr>
      <vt:lpstr>Open Sans</vt:lpstr>
      <vt:lpstr>Open Sans Light</vt:lpstr>
      <vt:lpstr>Uni Sans Regular</vt:lpstr>
      <vt:lpstr>Office Theme</vt:lpstr>
      <vt:lpstr>1_Custom Design</vt:lpstr>
      <vt:lpstr>Research Award Funding Data</vt:lpstr>
      <vt:lpstr>Agenda</vt:lpstr>
      <vt:lpstr>Data Primer</vt:lpstr>
      <vt:lpstr>Data Primer – Basic Formula, Workday</vt:lpstr>
      <vt:lpstr>Data Primer – Overview of Key Changes to Awards</vt:lpstr>
      <vt:lpstr>Data Primer – Overview of Key Changes to Awards</vt:lpstr>
      <vt:lpstr>Data Primer – Overview of Key Changes to Awards</vt:lpstr>
      <vt:lpstr>Data Primer – Overview of Key Changes to Awards</vt:lpstr>
      <vt:lpstr>Data Primer – Overview of Key Changes to Awards</vt:lpstr>
      <vt:lpstr>Data Primer – Overview of Key Changes to Awards</vt:lpstr>
      <vt:lpstr>Data Primer –Award Effective Date</vt:lpstr>
      <vt:lpstr>Data Primer – Amounts and Amendment Dates</vt:lpstr>
      <vt:lpstr>Data Primer – Original Amount Total</vt:lpstr>
      <vt:lpstr>Data Primer – Budget Amendments Amount and Date</vt:lpstr>
      <vt:lpstr>Demo Excel Workbook</vt:lpstr>
      <vt:lpstr>Preview of EDW Report</vt:lpstr>
      <vt:lpstr>Additional Resources</vt:lpstr>
      <vt:lpstr>How to Access Research Enterprise Data</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Alanya Cannon</dc:creator>
  <cp:lastModifiedBy>David Bellard</cp:lastModifiedBy>
  <cp:revision>25</cp:revision>
  <dcterms:created xsi:type="dcterms:W3CDTF">2014-10-14T00:51:43Z</dcterms:created>
  <dcterms:modified xsi:type="dcterms:W3CDTF">2024-12-19T00:45:03Z</dcterms:modified>
</cp:coreProperties>
</file>