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10"/>
  </p:notesMasterIdLst>
  <p:handoutMasterIdLst>
    <p:handoutMasterId r:id="rId11"/>
  </p:handoutMasterIdLst>
  <p:sldIdLst>
    <p:sldId id="268" r:id="rId3"/>
    <p:sldId id="287" r:id="rId4"/>
    <p:sldId id="288" r:id="rId5"/>
    <p:sldId id="283" r:id="rId6"/>
    <p:sldId id="286" r:id="rId7"/>
    <p:sldId id="282" r:id="rId8"/>
    <p:sldId id="271" r:id="rId9"/>
  </p:sldIdLst>
  <p:sldSz cx="9144000" cy="6858000" type="screen4x3"/>
  <p:notesSz cx="7010400" cy="92964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742" autoAdjust="0"/>
    <p:restoredTop sz="86184" autoAdjust="0"/>
  </p:normalViewPr>
  <p:slideViewPr>
    <p:cSldViewPr>
      <p:cViewPr varScale="1">
        <p:scale>
          <a:sx n="99" d="100"/>
          <a:sy n="99" d="100"/>
        </p:scale>
        <p:origin x="156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5138"/>
          </a:xfrm>
          <a:prstGeom prst="rect">
            <a:avLst/>
          </a:prstGeom>
        </p:spPr>
        <p:txBody>
          <a:bodyPr vert="horz" lIns="91440" tIns="45720" rIns="91440" bIns="45720" rtlCol="0"/>
          <a:lstStyle>
            <a:lvl1pPr algn="r">
              <a:defRPr sz="1200"/>
            </a:lvl1pPr>
          </a:lstStyle>
          <a:p>
            <a:fld id="{3B4AD14F-BD7F-4302-941C-EEB3A3F2E5DE}" type="datetimeFigureOut">
              <a:rPr lang="en-US" smtClean="0"/>
              <a:pPr/>
              <a:t>7/10/2019</a:t>
            </a:fld>
            <a:endParaRPr lang="en-US" dirty="0"/>
          </a:p>
        </p:txBody>
      </p:sp>
      <p:sp>
        <p:nvSpPr>
          <p:cNvPr id="4" name="Footer Placeholder 3"/>
          <p:cNvSpPr>
            <a:spLocks noGrp="1"/>
          </p:cNvSpPr>
          <p:nvPr>
            <p:ph type="ftr" sz="quarter" idx="2"/>
          </p:nvPr>
        </p:nvSpPr>
        <p:spPr>
          <a:xfrm>
            <a:off x="0" y="8829675"/>
            <a:ext cx="3037840"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675"/>
            <a:ext cx="3037840" cy="465138"/>
          </a:xfrm>
          <a:prstGeom prst="rect">
            <a:avLst/>
          </a:prstGeom>
        </p:spPr>
        <p:txBody>
          <a:bodyPr vert="horz" lIns="91440" tIns="45720" rIns="91440" bIns="45720" rtlCol="0" anchor="b"/>
          <a:lstStyle>
            <a:lvl1pPr algn="r">
              <a:defRPr sz="1200"/>
            </a:lvl1pPr>
          </a:lstStyle>
          <a:p>
            <a:fld id="{16127E0F-3DC7-4227-92F3-479D9776531C}"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950AF65E-8508-40E5-9328-EA53DA7A19B1}" type="datetimeFigureOut">
              <a:rPr lang="en-US" smtClean="0"/>
              <a:pPr/>
              <a:t>7/10/2019</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440" tIns="45720" rIns="91440" bIns="45720" rtlCol="0" anchor="b"/>
          <a:lstStyle>
            <a:lvl1pPr algn="r">
              <a:defRPr sz="1200"/>
            </a:lvl1pPr>
          </a:lstStyle>
          <a:p>
            <a:fld id="{A1CA125B-5B7B-4728-94CD-861DC3918277}"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1381B3-EF91-41F6-92EC-03206DA5F653}"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p>
          <a:p>
            <a:pPr marL="228600" indent="-228600">
              <a:buAutoNum type="arabicPeriod"/>
            </a:pPr>
            <a:r>
              <a:rPr lang="en-US" dirty="0" smtClean="0"/>
              <a:t>Near-term</a:t>
            </a:r>
            <a:r>
              <a:rPr lang="en-US" baseline="0" dirty="0" smtClean="0"/>
              <a:t> goals. Could use iSTAR goals: Achieve operational excellence, Add value to the overall research experience, Add value to the UW, Attract and retain top diverse staff. </a:t>
            </a:r>
          </a:p>
          <a:p>
            <a:pPr marL="228600" indent="-228600">
              <a:buAutoNum type="arabicPeriod"/>
            </a:pPr>
            <a:r>
              <a:rPr lang="en-US" baseline="0" dirty="0" smtClean="0"/>
              <a:t>How/where do we communicate our strategy for gathering feedback (Customer satisfaction survey, and other methods)</a:t>
            </a:r>
          </a:p>
          <a:p>
            <a:pPr marL="228600" indent="-228600">
              <a:buAutoNum type="arabicPeriod"/>
            </a:pPr>
            <a:r>
              <a:rPr lang="en-US" baseline="0" dirty="0" smtClean="0"/>
              <a:t>Do we add something about our part in cultural change regarding diversity and exclusivity</a:t>
            </a:r>
          </a:p>
          <a:p>
            <a:pPr marL="228600" indent="-228600">
              <a:buAutoNum type="arabicPeriod"/>
            </a:pPr>
            <a:r>
              <a:rPr lang="en-US" baseline="0" dirty="0" smtClean="0"/>
              <a:t>Will add links to initiatives</a:t>
            </a:r>
          </a:p>
          <a:p>
            <a:pPr marL="228600" indent="-228600">
              <a:buAutoNum type="arabicPeriod"/>
            </a:pPr>
            <a:r>
              <a:rPr lang="en-US" baseline="0" dirty="0" smtClean="0"/>
              <a:t>Discuss plan for conducting a gap analysis – anything missing?</a:t>
            </a:r>
          </a:p>
          <a:p>
            <a:pPr marL="228600" indent="-228600">
              <a:buAutoNum type="arabicPeriod"/>
            </a:pPr>
            <a:r>
              <a:rPr lang="en-US" baseline="0" dirty="0" smtClean="0"/>
              <a:t>We used the models for 2y2d as an example (slides 4 and 5)</a:t>
            </a:r>
          </a:p>
          <a:p>
            <a:pPr marL="228600" indent="-228600">
              <a:buAutoNum type="arabicPeriod"/>
            </a:pPr>
            <a:r>
              <a:rPr lang="en-US" baseline="0" dirty="0" smtClean="0"/>
              <a:t>Discuss adding a detailed slide for our initiatives (see slide #4)</a:t>
            </a:r>
          </a:p>
          <a:p>
            <a:endParaRPr lang="en-US" dirty="0"/>
          </a:p>
        </p:txBody>
      </p:sp>
      <p:sp>
        <p:nvSpPr>
          <p:cNvPr id="4" name="Slide Number Placeholder 3"/>
          <p:cNvSpPr>
            <a:spLocks noGrp="1"/>
          </p:cNvSpPr>
          <p:nvPr>
            <p:ph type="sldNum" sz="quarter" idx="10"/>
          </p:nvPr>
        </p:nvSpPr>
        <p:spPr/>
        <p:txBody>
          <a:bodyPr/>
          <a:lstStyle/>
          <a:p>
            <a:fld id="{A1CA125B-5B7B-4728-94CD-861DC3918277}" type="slidenum">
              <a:rPr lang="en-US" smtClean="0"/>
              <a:pPr/>
              <a:t>4</a:t>
            </a:fld>
            <a:endParaRPr lang="en-US" dirty="0"/>
          </a:p>
        </p:txBody>
      </p:sp>
    </p:spTree>
    <p:extLst>
      <p:ext uri="{BB962C8B-B14F-4D97-AF65-F5344CB8AC3E}">
        <p14:creationId xmlns:p14="http://schemas.microsoft.com/office/powerpoint/2010/main" val="126458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a:t>
            </a:r>
            <a:endParaRPr lang="en-US" dirty="0"/>
          </a:p>
        </p:txBody>
      </p:sp>
      <p:sp>
        <p:nvSpPr>
          <p:cNvPr id="4" name="Slide Number Placeholder 3"/>
          <p:cNvSpPr>
            <a:spLocks noGrp="1"/>
          </p:cNvSpPr>
          <p:nvPr>
            <p:ph type="sldNum" sz="quarter" idx="10"/>
          </p:nvPr>
        </p:nvSpPr>
        <p:spPr/>
        <p:txBody>
          <a:bodyPr/>
          <a:lstStyle/>
          <a:p>
            <a:fld id="{A1CA125B-5B7B-4728-94CD-861DC3918277}" type="slidenum">
              <a:rPr lang="en-US" smtClean="0"/>
              <a:pPr/>
              <a:t>6</a:t>
            </a:fld>
            <a:endParaRPr lang="en-US" dirty="0"/>
          </a:p>
        </p:txBody>
      </p:sp>
    </p:spTree>
    <p:extLst>
      <p:ext uri="{BB962C8B-B14F-4D97-AF65-F5344CB8AC3E}">
        <p14:creationId xmlns:p14="http://schemas.microsoft.com/office/powerpoint/2010/main" val="2581820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a:t>
            </a:r>
          </a:p>
        </p:txBody>
      </p:sp>
      <p:sp>
        <p:nvSpPr>
          <p:cNvPr id="4" name="Slide Number Placeholder 3"/>
          <p:cNvSpPr>
            <a:spLocks noGrp="1"/>
          </p:cNvSpPr>
          <p:nvPr>
            <p:ph type="sldNum" sz="quarter" idx="10"/>
          </p:nvPr>
        </p:nvSpPr>
        <p:spPr/>
        <p:txBody>
          <a:bodyPr/>
          <a:lstStyle/>
          <a:p>
            <a:fld id="{A1CA125B-5B7B-4728-94CD-861DC3918277}" type="slidenum">
              <a:rPr lang="en-US" smtClean="0"/>
              <a:pPr/>
              <a:t>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rotWithShape="1">
          <a:gsLst>
            <a:gs pos="0">
              <a:schemeClr val="bg1">
                <a:lumMod val="85000"/>
              </a:schemeClr>
            </a:gs>
            <a:gs pos="40000">
              <a:schemeClr val="bg1">
                <a:lumMod val="85000"/>
              </a:schemeClr>
            </a:gs>
            <a:gs pos="100000">
              <a:schemeClr val="bg1">
                <a:lumMod val="6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4" name="Picture 6" descr="684412_high_Purple.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Rectangle 4"/>
          <p:cNvSpPr/>
          <p:nvPr/>
        </p:nvSpPr>
        <p:spPr>
          <a:xfrm>
            <a:off x="0" y="0"/>
            <a:ext cx="9144000" cy="6858000"/>
          </a:xfrm>
          <a:prstGeom prst="rect">
            <a:avLst/>
          </a:prstGeom>
          <a:solidFill>
            <a:srgbClr val="39275B">
              <a:alpha val="59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6" name="Rectangle 5"/>
          <p:cNvSpPr/>
          <p:nvPr/>
        </p:nvSpPr>
        <p:spPr>
          <a:xfrm>
            <a:off x="0" y="0"/>
            <a:ext cx="9144000" cy="171450"/>
          </a:xfrm>
          <a:prstGeom prst="rect">
            <a:avLst/>
          </a:prstGeom>
          <a:solidFill>
            <a:srgbClr val="39275B">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7" name="Rectangle 6"/>
          <p:cNvSpPr>
            <a:spLocks noChangeArrowheads="1"/>
          </p:cNvSpPr>
          <p:nvPr/>
        </p:nvSpPr>
        <p:spPr bwMode="auto">
          <a:xfrm>
            <a:off x="361950" y="0"/>
            <a:ext cx="2743200" cy="457200"/>
          </a:xfrm>
          <a:prstGeom prst="rect">
            <a:avLst/>
          </a:prstGeom>
          <a:solidFill>
            <a:srgbClr val="39275B"/>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US" dirty="0">
              <a:solidFill>
                <a:schemeClr val="lt1"/>
              </a:solidFill>
              <a:latin typeface="+mn-lt"/>
              <a:ea typeface="+mn-ea"/>
            </a:endParaRPr>
          </a:p>
        </p:txBody>
      </p:sp>
      <p:pic>
        <p:nvPicPr>
          <p:cNvPr id="8" name="Picture 10" descr="UW.Signature_left_white.png"/>
          <p:cNvPicPr>
            <a:picLocks noChangeAspect="1"/>
          </p:cNvPicPr>
          <p:nvPr/>
        </p:nvPicPr>
        <p:blipFill>
          <a:blip r:embed="rId3" cstate="print"/>
          <a:srcRect/>
          <a:stretch>
            <a:fillRect/>
          </a:stretch>
        </p:blipFill>
        <p:spPr bwMode="auto">
          <a:xfrm>
            <a:off x="457200" y="152400"/>
            <a:ext cx="2551113" cy="200025"/>
          </a:xfrm>
          <a:prstGeom prst="rect">
            <a:avLst/>
          </a:prstGeom>
          <a:noFill/>
          <a:ln w="9525">
            <a:noFill/>
            <a:miter lim="800000"/>
            <a:headEnd/>
            <a:tailEnd/>
          </a:ln>
        </p:spPr>
      </p:pic>
      <p:sp>
        <p:nvSpPr>
          <p:cNvPr id="2" name="Title 1"/>
          <p:cNvSpPr>
            <a:spLocks noGrp="1"/>
          </p:cNvSpPr>
          <p:nvPr>
            <p:ph type="ctrTitle"/>
          </p:nvPr>
        </p:nvSpPr>
        <p:spPr>
          <a:xfrm>
            <a:off x="685800" y="2130425"/>
            <a:ext cx="7772400" cy="1470025"/>
          </a:xfrm>
        </p:spPr>
        <p:txBody>
          <a:bodyPr/>
          <a:lstStyle>
            <a:lvl1pPr>
              <a:defRPr>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9" name="Date Placeholder 3"/>
          <p:cNvSpPr>
            <a:spLocks noGrp="1"/>
          </p:cNvSpPr>
          <p:nvPr>
            <p:ph type="dt" sz="half" idx="10"/>
          </p:nvPr>
        </p:nvSpPr>
        <p:spPr/>
        <p:txBody>
          <a:bodyPr/>
          <a:lstStyle>
            <a:lvl1pPr>
              <a:defRPr>
                <a:solidFill>
                  <a:srgbClr val="FFFFFF"/>
                </a:solidFill>
              </a:defRPr>
            </a:lvl1pPr>
          </a:lstStyle>
          <a:p>
            <a:fld id="{6279765C-2C17-4B12-B3CB-F58E4832A199}" type="datetimeFigureOut">
              <a:rPr lang="en-US" smtClean="0"/>
              <a:pPr/>
              <a:t>7/10/2019</a:t>
            </a:fld>
            <a:endParaRPr lang="en-US" dirty="0"/>
          </a:p>
        </p:txBody>
      </p:sp>
      <p:sp>
        <p:nvSpPr>
          <p:cNvPr id="10"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11" name="Slide Number Placeholder 5"/>
          <p:cNvSpPr>
            <a:spLocks noGrp="1"/>
          </p:cNvSpPr>
          <p:nvPr>
            <p:ph type="sldNum" sz="quarter" idx="12"/>
          </p:nvPr>
        </p:nvSpPr>
        <p:spPr/>
        <p:txBody>
          <a:bodyPr/>
          <a:lstStyle>
            <a:lvl1pPr>
              <a:defRPr>
                <a:solidFill>
                  <a:srgbClr val="FFFFFF"/>
                </a:solidFill>
              </a:defRPr>
            </a:lvl1pPr>
          </a:lstStyle>
          <a:p>
            <a:fld id="{6536795A-9CE5-4357-9BED-0C740D24345E}"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0" y="0"/>
            <a:ext cx="9144000" cy="171450"/>
          </a:xfrm>
          <a:prstGeom prst="rect">
            <a:avLst/>
          </a:prstGeom>
          <a:solidFill>
            <a:srgbClr val="39275B">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5" name="Rectangle 4"/>
          <p:cNvSpPr>
            <a:spLocks noChangeArrowheads="1"/>
          </p:cNvSpPr>
          <p:nvPr/>
        </p:nvSpPr>
        <p:spPr bwMode="auto">
          <a:xfrm>
            <a:off x="361950" y="0"/>
            <a:ext cx="2743200" cy="457200"/>
          </a:xfrm>
          <a:prstGeom prst="rect">
            <a:avLst/>
          </a:prstGeom>
          <a:solidFill>
            <a:srgbClr val="39275B"/>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US" dirty="0">
              <a:solidFill>
                <a:schemeClr val="lt1"/>
              </a:solidFill>
              <a:latin typeface="+mn-lt"/>
              <a:ea typeface="+mn-ea"/>
            </a:endParaRPr>
          </a:p>
        </p:txBody>
      </p:sp>
      <p:pic>
        <p:nvPicPr>
          <p:cNvPr id="6" name="Picture 8" descr="UW.Signature_left_white.png"/>
          <p:cNvPicPr>
            <a:picLocks noChangeAspect="1"/>
          </p:cNvPicPr>
          <p:nvPr/>
        </p:nvPicPr>
        <p:blipFill>
          <a:blip r:embed="rId2" cstate="print"/>
          <a:srcRect/>
          <a:stretch>
            <a:fillRect/>
          </a:stretch>
        </p:blipFill>
        <p:spPr bwMode="auto">
          <a:xfrm>
            <a:off x="457200" y="152400"/>
            <a:ext cx="2551113" cy="200025"/>
          </a:xfrm>
          <a:prstGeom prst="rect">
            <a:avLst/>
          </a:prstGeom>
          <a:noFill/>
          <a:ln w="9525">
            <a:noFill/>
            <a:miter lim="800000"/>
            <a:headEnd/>
            <a:tailEnd/>
          </a:ln>
        </p:spPr>
      </p:pic>
      <p:sp>
        <p:nvSpPr>
          <p:cNvPr id="2" name="Title 1"/>
          <p:cNvSpPr>
            <a:spLocks noGrp="1"/>
          </p:cNvSpPr>
          <p:nvPr>
            <p:ph type="title"/>
          </p:nvPr>
        </p:nvSpPr>
        <p:spPr>
          <a:xfrm>
            <a:off x="457200" y="762000"/>
            <a:ext cx="8229600" cy="9144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457200" y="1828800"/>
            <a:ext cx="8229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fld id="{6279765C-2C17-4B12-B3CB-F58E4832A199}" type="datetimeFigureOut">
              <a:rPr lang="en-US" smtClean="0"/>
              <a:pPr/>
              <a:t>7/10/2019</a:t>
            </a:fld>
            <a:endParaRPr lang="en-US" dirty="0"/>
          </a:p>
        </p:txBody>
      </p:sp>
      <p:sp>
        <p:nvSpPr>
          <p:cNvPr id="8" name="Footer Placeholder 4"/>
          <p:cNvSpPr>
            <a:spLocks noGrp="1"/>
          </p:cNvSpPr>
          <p:nvPr>
            <p:ph type="ftr" sz="quarter" idx="11"/>
          </p:nvPr>
        </p:nvSpPr>
        <p:spPr/>
        <p:txBody>
          <a:bodyPr/>
          <a:lstStyle>
            <a:lvl1pPr>
              <a:defRPr/>
            </a:lvl1pPr>
          </a:lstStyle>
          <a:p>
            <a:endParaRPr lang="en-US" dirty="0"/>
          </a:p>
        </p:txBody>
      </p:sp>
      <p:sp>
        <p:nvSpPr>
          <p:cNvPr id="9" name="Slide Number Placeholder 5"/>
          <p:cNvSpPr>
            <a:spLocks noGrp="1"/>
          </p:cNvSpPr>
          <p:nvPr>
            <p:ph type="sldNum" sz="quarter" idx="12"/>
          </p:nvPr>
        </p:nvSpPr>
        <p:spPr/>
        <p:txBody>
          <a:bodyPr/>
          <a:lstStyle>
            <a:lvl1pPr>
              <a:defRPr/>
            </a:lvl1pPr>
          </a:lstStyle>
          <a:p>
            <a:fld id="{6536795A-9CE5-4357-9BED-0C740D24345E}"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6279765C-2C17-4B12-B3CB-F58E4832A199}" type="datetimeFigureOut">
              <a:rPr lang="en-US" smtClean="0"/>
              <a:pPr/>
              <a:t>7/10/2019</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536795A-9CE5-4357-9BED-0C740D24345E}"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6400"/>
            <a:ext cx="4038600" cy="4449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76400"/>
            <a:ext cx="4038600" cy="4449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6279765C-2C17-4B12-B3CB-F58E4832A199}" type="datetimeFigureOut">
              <a:rPr lang="en-US" smtClean="0"/>
              <a:pPr/>
              <a:t>7/10/2019</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6536795A-9CE5-4357-9BED-0C740D24345E}"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76399"/>
            <a:ext cx="4040188" cy="498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76399"/>
            <a:ext cx="4041775" cy="4984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6279765C-2C17-4B12-B3CB-F58E4832A199}" type="datetimeFigureOut">
              <a:rPr lang="en-US" smtClean="0"/>
              <a:pPr/>
              <a:t>7/10/2019</a:t>
            </a:fld>
            <a:endParaRPr lang="en-US" dirty="0"/>
          </a:p>
        </p:txBody>
      </p:sp>
      <p:sp>
        <p:nvSpPr>
          <p:cNvPr id="8" name="Footer Placeholder 4"/>
          <p:cNvSpPr>
            <a:spLocks noGrp="1"/>
          </p:cNvSpPr>
          <p:nvPr>
            <p:ph type="ftr" sz="quarter" idx="11"/>
          </p:nvPr>
        </p:nvSpPr>
        <p:spPr/>
        <p:txBody>
          <a:bodyPr/>
          <a:lstStyle>
            <a:lvl1pPr>
              <a:defRPr/>
            </a:lvl1pPr>
          </a:lstStyle>
          <a:p>
            <a:endParaRPr lang="en-US" dirty="0"/>
          </a:p>
        </p:txBody>
      </p:sp>
      <p:sp>
        <p:nvSpPr>
          <p:cNvPr id="9" name="Slide Number Placeholder 5"/>
          <p:cNvSpPr>
            <a:spLocks noGrp="1"/>
          </p:cNvSpPr>
          <p:nvPr>
            <p:ph type="sldNum" sz="quarter" idx="12"/>
          </p:nvPr>
        </p:nvSpPr>
        <p:spPr/>
        <p:txBody>
          <a:bodyPr/>
          <a:lstStyle>
            <a:lvl1pPr>
              <a:defRPr/>
            </a:lvl1pPr>
          </a:lstStyle>
          <a:p>
            <a:fld id="{6536795A-9CE5-4357-9BED-0C740D24345E}"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6279765C-2C17-4B12-B3CB-F58E4832A199}" type="datetimeFigureOut">
              <a:rPr lang="en-US" smtClean="0"/>
              <a:pPr/>
              <a:t>7/10/2019</a:t>
            </a:fld>
            <a:endParaRPr lang="en-US" dirty="0"/>
          </a:p>
        </p:txBody>
      </p:sp>
      <p:sp>
        <p:nvSpPr>
          <p:cNvPr id="4" name="Footer Placeholder 4"/>
          <p:cNvSpPr>
            <a:spLocks noGrp="1"/>
          </p:cNvSpPr>
          <p:nvPr>
            <p:ph type="ftr" sz="quarter" idx="11"/>
          </p:nvPr>
        </p:nvSpPr>
        <p:spPr/>
        <p:txBody>
          <a:bodyPr/>
          <a:lstStyle>
            <a:lvl1pPr>
              <a:defRPr/>
            </a:lvl1pPr>
          </a:lstStyle>
          <a:p>
            <a:endParaRPr lang="en-US" dirty="0"/>
          </a:p>
        </p:txBody>
      </p:sp>
      <p:sp>
        <p:nvSpPr>
          <p:cNvPr id="5" name="Slide Number Placeholder 5"/>
          <p:cNvSpPr>
            <a:spLocks noGrp="1"/>
          </p:cNvSpPr>
          <p:nvPr>
            <p:ph type="sldNum" sz="quarter" idx="12"/>
          </p:nvPr>
        </p:nvSpPr>
        <p:spPr/>
        <p:txBody>
          <a:bodyPr/>
          <a:lstStyle>
            <a:lvl1pPr>
              <a:defRPr/>
            </a:lvl1pPr>
          </a:lstStyle>
          <a:p>
            <a:fld id="{6536795A-9CE5-4357-9BED-0C740D24345E}"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279765C-2C17-4B12-B3CB-F58E4832A199}" type="datetimeFigureOut">
              <a:rPr lang="en-US" smtClean="0"/>
              <a:pPr/>
              <a:t>7/10/2019</a:t>
            </a:fld>
            <a:endParaRPr lang="en-US" dirty="0"/>
          </a:p>
        </p:txBody>
      </p:sp>
      <p:sp>
        <p:nvSpPr>
          <p:cNvPr id="3" name="Footer Placeholder 4"/>
          <p:cNvSpPr>
            <a:spLocks noGrp="1"/>
          </p:cNvSpPr>
          <p:nvPr>
            <p:ph type="ftr" sz="quarter" idx="11"/>
          </p:nvPr>
        </p:nvSpPr>
        <p:spPr/>
        <p:txBody>
          <a:bodyPr/>
          <a:lstStyle>
            <a:lvl1pPr>
              <a:defRPr/>
            </a:lvl1pPr>
          </a:lstStyle>
          <a:p>
            <a:endParaRPr lang="en-US" dirty="0"/>
          </a:p>
        </p:txBody>
      </p:sp>
      <p:sp>
        <p:nvSpPr>
          <p:cNvPr id="4" name="Slide Number Placeholder 5"/>
          <p:cNvSpPr>
            <a:spLocks noGrp="1"/>
          </p:cNvSpPr>
          <p:nvPr>
            <p:ph type="sldNum" sz="quarter" idx="12"/>
          </p:nvPr>
        </p:nvSpPr>
        <p:spPr/>
        <p:txBody>
          <a:bodyPr/>
          <a:lstStyle>
            <a:lvl1pPr>
              <a:defRPr/>
            </a:lvl1pPr>
          </a:lstStyle>
          <a:p>
            <a:fld id="{6536795A-9CE5-4357-9BED-0C740D24345E}" type="slidenum">
              <a:rPr lang="en-US" smtClean="0"/>
              <a:pPr/>
              <a:t>‹#›</a:t>
            </a:fld>
            <a:endParaRPr lang="en-US" dirty="0"/>
          </a:p>
        </p:txBody>
      </p:sp>
    </p:spTree>
    <p:custDataLst>
      <p:tags r:id="rId1"/>
    </p:custData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3008313" cy="76200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762000"/>
            <a:ext cx="5111750" cy="53641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76400"/>
            <a:ext cx="3008313" cy="44497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6279765C-2C17-4B12-B3CB-F58E4832A199}" type="datetimeFigureOut">
              <a:rPr lang="en-US" smtClean="0"/>
              <a:pPr/>
              <a:t>7/10/2019</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6536795A-9CE5-4357-9BED-0C740D24345E}"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761999"/>
            <a:ext cx="5486400" cy="39655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6279765C-2C17-4B12-B3CB-F58E4832A199}" type="datetimeFigureOut">
              <a:rPr lang="en-US" smtClean="0"/>
              <a:pPr/>
              <a:t>7/10/2019</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6536795A-9CE5-4357-9BED-0C740D24345E}"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83820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76400"/>
            <a:ext cx="8229600" cy="4449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279765C-2C17-4B12-B3CB-F58E4832A199}" type="datetimeFigureOut">
              <a:rPr lang="en-US" smtClean="0"/>
              <a:pPr/>
              <a:t>7/10/2019</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536795A-9CE5-4357-9BED-0C740D24345E}"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0"/>
            <a:ext cx="2057400" cy="5364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762000"/>
            <a:ext cx="6019800" cy="5364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279765C-2C17-4B12-B3CB-F58E4832A199}" type="datetimeFigureOut">
              <a:rPr lang="en-US" smtClean="0"/>
              <a:pPr/>
              <a:t>7/10/2019</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536795A-9CE5-4357-9BED-0C740D24345E}"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ext Placeholder 5"/>
          <p:cNvSpPr>
            <a:spLocks noGrp="1"/>
          </p:cNvSpPr>
          <p:nvPr>
            <p:ph type="body" sz="quarter" idx="10" hasCustomPrompt="1"/>
          </p:nvPr>
        </p:nvSpPr>
        <p:spPr>
          <a:xfrm>
            <a:off x="671758" y="1531938"/>
            <a:ext cx="6972300" cy="2641756"/>
          </a:xfrm>
          <a:prstGeom prst="rect">
            <a:avLst/>
          </a:prstGeom>
        </p:spPr>
        <p:txBody>
          <a:bodyPr anchor="b">
            <a:normAutofit/>
          </a:bodyPr>
          <a:lstStyle>
            <a:lvl1pPr marL="0" indent="0">
              <a:lnSpc>
                <a:spcPct val="100000"/>
              </a:lnSpc>
              <a:buNone/>
              <a:defRPr sz="5000" b="0" i="0" baseline="0">
                <a:solidFill>
                  <a:srgbClr val="4B2E83"/>
                </a:solidFill>
                <a:latin typeface="Encode Sans Normal Black"/>
                <a:cs typeface="Encode Sans Normal Black"/>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smtClean="0"/>
              <a:t>TITLE HERE</a:t>
            </a:r>
          </a:p>
          <a:p>
            <a:pPr lvl="0"/>
            <a:r>
              <a:rPr lang="en-US" dirty="0" smtClean="0"/>
              <a:t>ENCODE NORMAL</a:t>
            </a:r>
          </a:p>
          <a:p>
            <a:pPr lvl="0"/>
            <a:r>
              <a:rPr lang="en-US" dirty="0" smtClean="0"/>
              <a:t>BLACK, 50 PT. </a:t>
            </a:r>
            <a:endParaRPr lang="en-US" dirty="0"/>
          </a:p>
        </p:txBody>
      </p:sp>
      <p:pic>
        <p:nvPicPr>
          <p:cNvPr id="3" name="Picture 2"/>
          <p:cNvPicPr>
            <a:picLocks noChangeAspect="1"/>
          </p:cNvPicPr>
          <p:nvPr userDrawn="1"/>
        </p:nvPicPr>
        <p:blipFill>
          <a:blip r:embed="rId2"/>
          <a:stretch>
            <a:fillRect/>
          </a:stretch>
        </p:blipFill>
        <p:spPr>
          <a:xfrm>
            <a:off x="779463" y="4173694"/>
            <a:ext cx="1600200" cy="139700"/>
          </a:xfrm>
          <a:prstGeom prst="rect">
            <a:avLst/>
          </a:prstGeom>
        </p:spPr>
      </p:pic>
      <p:pic>
        <p:nvPicPr>
          <p:cNvPr id="8" name="Picture 7" descr="W Logo_Purple_2685_HEX.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5710428"/>
            <a:ext cx="1371600" cy="923544"/>
          </a:xfrm>
          <a:prstGeom prst="rect">
            <a:avLst/>
          </a:prstGeom>
        </p:spPr>
      </p:pic>
      <p:pic>
        <p:nvPicPr>
          <p:cNvPr id="9" name="Picture 8" descr="Wordmark_center_Purple_HEX.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2041" y="1269313"/>
            <a:ext cx="2425295" cy="163374"/>
          </a:xfrm>
          <a:prstGeom prst="rect">
            <a:avLst/>
          </a:prstGeom>
        </p:spPr>
      </p:pic>
    </p:spTree>
    <p:extLst>
      <p:ext uri="{BB962C8B-B14F-4D97-AF65-F5344CB8AC3E}">
        <p14:creationId xmlns:p14="http://schemas.microsoft.com/office/powerpoint/2010/main" val="22808672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Header + Subheader + Content">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477116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er + Content">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671758" y="371510"/>
            <a:ext cx="8184663" cy="991998"/>
          </a:xfrm>
          <a:prstGeom prst="rect">
            <a:avLst/>
          </a:prstGeom>
        </p:spPr>
        <p:txBody>
          <a:bodyPr anchor="b">
            <a:normAutofit/>
          </a:bodyPr>
          <a:lstStyle>
            <a:lvl1pPr marL="0" indent="0">
              <a:lnSpc>
                <a:spcPct val="90000"/>
              </a:lnSpc>
              <a:buNone/>
              <a:defRPr sz="3000" b="0" i="0" baseline="0">
                <a:solidFill>
                  <a:srgbClr val="4B2E83"/>
                </a:solidFill>
                <a:latin typeface="Encode Sans Normal Black"/>
                <a:cs typeface="Encode Sans Normal Black"/>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smtClean="0"/>
              <a:t>HEADER HERE </a:t>
            </a:r>
          </a:p>
          <a:p>
            <a:pPr lvl="0"/>
            <a:r>
              <a:rPr lang="en-US" dirty="0" smtClean="0"/>
              <a:t>(ENCODE NORMAL BLACK, 30 PT.)</a:t>
            </a:r>
            <a:endParaRPr lang="en-US" dirty="0"/>
          </a:p>
        </p:txBody>
      </p:sp>
      <p:sp>
        <p:nvSpPr>
          <p:cNvPr id="6" name="Text Placeholder 9"/>
          <p:cNvSpPr>
            <a:spLocks noGrp="1"/>
          </p:cNvSpPr>
          <p:nvPr>
            <p:ph type="body" sz="quarter" idx="11" hasCustomPrompt="1"/>
          </p:nvPr>
        </p:nvSpPr>
        <p:spPr>
          <a:xfrm>
            <a:off x="659305" y="1736726"/>
            <a:ext cx="8196211" cy="3701376"/>
          </a:xfrm>
          <a:prstGeom prst="rect">
            <a:avLst/>
          </a:prstGeom>
        </p:spPr>
        <p:txBody>
          <a:bodyPr/>
          <a:lstStyle>
            <a:lvl1pPr marL="342900" indent="-342900">
              <a:buFont typeface="Lucida Grande"/>
              <a:buChar char="&gt;"/>
              <a:defRPr sz="2400" b="1" i="0" baseline="0">
                <a:solidFill>
                  <a:srgbClr val="4B2E83"/>
                </a:solidFill>
                <a:latin typeface="Open Sans"/>
                <a:cs typeface="Open Sans"/>
              </a:defRPr>
            </a:lvl1pPr>
            <a:lvl2pPr>
              <a:defRPr sz="2000" b="1" i="0" baseline="0">
                <a:solidFill>
                  <a:srgbClr val="4B2E83"/>
                </a:solidFill>
                <a:latin typeface="Open Sans"/>
                <a:cs typeface="Open Sans"/>
              </a:defRPr>
            </a:lvl2pPr>
            <a:lvl3pPr marL="1143000" indent="-228600">
              <a:buSzPct val="100000"/>
              <a:buFont typeface="Lucida Grande"/>
              <a:buChar char="&gt;"/>
              <a:defRPr sz="1800" b="1" i="0" baseline="0">
                <a:solidFill>
                  <a:srgbClr val="4B2E83"/>
                </a:solidFill>
                <a:latin typeface="Open Sans"/>
                <a:cs typeface="Open Sans"/>
              </a:defRPr>
            </a:lvl3pPr>
            <a:lvl4pPr>
              <a:defRPr sz="1600" b="1" i="0" baseline="0">
                <a:solidFill>
                  <a:srgbClr val="4B2E83"/>
                </a:solidFill>
                <a:latin typeface="Open Sans"/>
                <a:cs typeface="Open Sans"/>
              </a:defRPr>
            </a:lvl4pPr>
            <a:lvl5pPr marL="2057400" indent="-228600">
              <a:buFont typeface="Lucida Grande"/>
              <a:buChar char="&gt;"/>
              <a:defRPr sz="1400" b="1" i="0" baseline="0">
                <a:solidFill>
                  <a:srgbClr val="4B2E83"/>
                </a:solidFill>
                <a:latin typeface="Open Sans"/>
                <a:cs typeface="Open Sans"/>
              </a:defRPr>
            </a:lvl5pPr>
          </a:lstStyle>
          <a:p>
            <a:pPr lvl="0"/>
            <a:r>
              <a:rPr lang="en-US" dirty="0" smtClean="0"/>
              <a:t>Bulleted content here (Open Sans Bold, 24 pt.)</a:t>
            </a:r>
          </a:p>
          <a:p>
            <a:pPr lvl="1"/>
            <a:r>
              <a:rPr lang="en-US" dirty="0" smtClean="0"/>
              <a:t>Second level (Open Sans Bold, 20)</a:t>
            </a:r>
          </a:p>
          <a:p>
            <a:pPr lvl="2"/>
            <a:r>
              <a:rPr lang="en-US" dirty="0" smtClean="0"/>
              <a:t>Third level (Open Sans Bold, 18)</a:t>
            </a:r>
          </a:p>
          <a:p>
            <a:pPr lvl="3"/>
            <a:r>
              <a:rPr lang="en-US" dirty="0" smtClean="0"/>
              <a:t>Fourth level (Open Sans Bold, 16)</a:t>
            </a:r>
          </a:p>
          <a:p>
            <a:pPr lvl="4"/>
            <a:r>
              <a:rPr lang="en-US" dirty="0" smtClean="0"/>
              <a:t>Fifth level (Open Sans Bold, 14)</a:t>
            </a:r>
            <a:endParaRPr lang="en-US" dirty="0"/>
          </a:p>
        </p:txBody>
      </p:sp>
      <p:pic>
        <p:nvPicPr>
          <p:cNvPr id="9" name="Picture 8" descr="W Logo_Purple_2685_HEX.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72400" y="5710428"/>
            <a:ext cx="1371600" cy="923544"/>
          </a:xfrm>
          <a:prstGeom prst="rect">
            <a:avLst/>
          </a:prstGeom>
        </p:spPr>
      </p:pic>
      <p:pic>
        <p:nvPicPr>
          <p:cNvPr id="11" name="Picture 10"/>
          <p:cNvPicPr>
            <a:picLocks noChangeAspect="1"/>
          </p:cNvPicPr>
          <p:nvPr userDrawn="1"/>
        </p:nvPicPr>
        <p:blipFill>
          <a:blip r:embed="rId3"/>
          <a:stretch>
            <a:fillRect/>
          </a:stretch>
        </p:blipFill>
        <p:spPr>
          <a:xfrm>
            <a:off x="774701" y="1384032"/>
            <a:ext cx="789561" cy="68930"/>
          </a:xfrm>
          <a:prstGeom prst="rect">
            <a:avLst/>
          </a:prstGeom>
        </p:spPr>
      </p:pic>
    </p:spTree>
    <p:extLst>
      <p:ext uri="{BB962C8B-B14F-4D97-AF65-F5344CB8AC3E}">
        <p14:creationId xmlns:p14="http://schemas.microsoft.com/office/powerpoint/2010/main" val="166313108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er + Graphic">
    <p:spTree>
      <p:nvGrpSpPr>
        <p:cNvPr id="1" name=""/>
        <p:cNvGrpSpPr/>
        <p:nvPr/>
      </p:nvGrpSpPr>
      <p:grpSpPr>
        <a:xfrm>
          <a:off x="0" y="0"/>
          <a:ext cx="0" cy="0"/>
          <a:chOff x="0" y="0"/>
          <a:chExt cx="0" cy="0"/>
        </a:xfrm>
      </p:grpSpPr>
      <p:pic>
        <p:nvPicPr>
          <p:cNvPr id="6" name="Picture 5" descr="AngleBackground_gold_RGB.png"/>
          <p:cNvPicPr>
            <a:picLocks noChangeAspect="1"/>
          </p:cNvPicPr>
          <p:nvPr userDrawn="1"/>
        </p:nvPicPr>
        <p:blipFill rotWithShape="1">
          <a:blip r:embed="rId2" cstate="print">
            <a:extLst>
              <a:ext uri="{28A0092B-C50C-407E-A947-70E740481C1C}">
                <a14:useLocalDpi xmlns:a14="http://schemas.microsoft.com/office/drawing/2010/main" val="0"/>
              </a:ext>
            </a:extLst>
          </a:blip>
          <a:srcRect l="21047" t="2698" r="20731" b="93348"/>
          <a:stretch/>
        </p:blipFill>
        <p:spPr>
          <a:xfrm>
            <a:off x="182448" y="-3060700"/>
            <a:ext cx="9367953" cy="479735"/>
          </a:xfrm>
          <a:prstGeom prst="rect">
            <a:avLst/>
          </a:prstGeom>
        </p:spPr>
      </p:pic>
    </p:spTree>
    <p:extLst>
      <p:ext uri="{BB962C8B-B14F-4D97-AF65-F5344CB8AC3E}">
        <p14:creationId xmlns:p14="http://schemas.microsoft.com/office/powerpoint/2010/main" val="421312836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762000"/>
            <a:ext cx="8229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76400"/>
            <a:ext cx="8229600" cy="4449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Frutiger 55 Roman" charset="0"/>
              </a:defRPr>
            </a:lvl1pPr>
          </a:lstStyle>
          <a:p>
            <a:fld id="{6279765C-2C17-4B12-B3CB-F58E4832A199}" type="datetimeFigureOut">
              <a:rPr lang="en-US" smtClean="0"/>
              <a:pPr/>
              <a:t>7/10/2019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Frutiger 55 Roman"/>
                <a:cs typeface="ＭＳ Ｐゴシック" charset="-128"/>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Frutiger 55 Roman" charset="0"/>
              </a:defRPr>
            </a:lvl1pPr>
          </a:lstStyle>
          <a:p>
            <a:fld id="{6536795A-9CE5-4357-9BED-0C740D24345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fontAlgn="base" hangingPunct="1">
        <a:spcBef>
          <a:spcPct val="0"/>
        </a:spcBef>
        <a:spcAft>
          <a:spcPct val="0"/>
        </a:spcAft>
        <a:defRPr sz="4400" kern="1200">
          <a:solidFill>
            <a:schemeClr val="tx1"/>
          </a:solidFill>
          <a:latin typeface="Frutiger 55 Roman"/>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Frutiger 55 Roman"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Frutiger 55 Roman"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Frutiger 55 Roman"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Frutiger 55 Roman"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Frutiger 55 Roman"/>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Frutiger 55 Roman"/>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Frutiger 55 Roman"/>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Frutiger 55 Roman"/>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Frutiger 55 Roman"/>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2" name="Picture 1" descr="RainAngle-7502.png"/>
          <p:cNvPicPr>
            <a:picLocks noChangeAspect="1"/>
          </p:cNvPicPr>
          <p:nvPr userDrawn="1"/>
        </p:nvPicPr>
        <p:blipFill rotWithShape="1">
          <a:blip r:embed="rId6" cstate="print">
            <a:extLst>
              <a:ext uri="{28A0092B-C50C-407E-A947-70E740481C1C}">
                <a14:useLocalDpi xmlns:a14="http://schemas.microsoft.com/office/drawing/2010/main" val="0"/>
              </a:ext>
            </a:extLst>
          </a:blip>
          <a:srcRect l="22002" t="9712" r="21821" b="88695"/>
          <a:stretch/>
        </p:blipFill>
        <p:spPr>
          <a:xfrm>
            <a:off x="0" y="0"/>
            <a:ext cx="9144000" cy="198438"/>
          </a:xfrm>
          <a:prstGeom prst="rect">
            <a:avLst/>
          </a:prstGeom>
        </p:spPr>
      </p:pic>
    </p:spTree>
    <p:extLst>
      <p:ext uri="{BB962C8B-B14F-4D97-AF65-F5344CB8AC3E}">
        <p14:creationId xmlns:p14="http://schemas.microsoft.com/office/powerpoint/2010/main" val="217512847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3.xml"/><Relationship Id="rId1" Type="http://schemas.openxmlformats.org/officeDocument/2006/relationships/tags" Target="../tags/tag7.xml"/><Relationship Id="rId5" Type="http://schemas.openxmlformats.org/officeDocument/2006/relationships/image" Target="../media/image10.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6"/>
          <p:cNvSpPr txBox="1">
            <a:spLocks/>
          </p:cNvSpPr>
          <p:nvPr/>
        </p:nvSpPr>
        <p:spPr>
          <a:xfrm>
            <a:off x="0" y="6629400"/>
            <a:ext cx="9144000" cy="228600"/>
          </a:xfrm>
          <a:prstGeom prst="rect">
            <a:avLst/>
          </a:prstGeom>
          <a:solidFill>
            <a:schemeClr val="accent4">
              <a:lumMod val="50000"/>
            </a:schemeClr>
          </a:solid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0" normalizeH="0" baseline="0" noProof="0" dirty="0">
              <a:ln>
                <a:noFill/>
              </a:ln>
              <a:effectLst/>
              <a:uLnTx/>
              <a:uFillTx/>
              <a:latin typeface="Arial" pitchFamily="34" charset="0"/>
              <a:ea typeface="+mj-ea"/>
              <a:cs typeface="Arial" pitchFamily="34" charset="0"/>
            </a:endParaRPr>
          </a:p>
        </p:txBody>
      </p:sp>
      <p:sp>
        <p:nvSpPr>
          <p:cNvPr id="2" name="Subtitle 1"/>
          <p:cNvSpPr>
            <a:spLocks noGrp="1"/>
          </p:cNvSpPr>
          <p:nvPr>
            <p:ph type="subTitle" idx="1"/>
          </p:nvPr>
        </p:nvSpPr>
        <p:spPr>
          <a:xfrm>
            <a:off x="1371600" y="2362200"/>
            <a:ext cx="6400800" cy="1981200"/>
          </a:xfrm>
        </p:spPr>
        <p:txBody>
          <a:bodyPr/>
          <a:lstStyle/>
          <a:p>
            <a:endParaRPr lang="en-US" dirty="0" smtClean="0"/>
          </a:p>
          <a:p>
            <a:r>
              <a:rPr lang="en-US" dirty="0" smtClean="0"/>
              <a:t>Office of Research Strategic Framework</a:t>
            </a:r>
          </a:p>
          <a:p>
            <a:r>
              <a:rPr lang="en-US" dirty="0" smtClean="0"/>
              <a:t>July 10, 2019</a:t>
            </a:r>
            <a:endParaRPr lang="en-US" dirty="0"/>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76200"/>
            <a:ext cx="8229600" cy="5355312"/>
          </a:xfrm>
          <a:prstGeom prst="rect">
            <a:avLst/>
          </a:prstGeom>
          <a:noFill/>
        </p:spPr>
        <p:txBody>
          <a:bodyPr wrap="square" rtlCol="0">
            <a:spAutoFit/>
          </a:bodyPr>
          <a:lstStyle/>
          <a:p>
            <a:pPr marL="342900" indent="-342900">
              <a:buFont typeface="+mj-lt"/>
              <a:buAutoNum type="arabicPeriod"/>
            </a:pPr>
            <a:endParaRPr lang="en-US" dirty="0" smtClean="0"/>
          </a:p>
          <a:p>
            <a:pPr marL="342900" indent="-342900">
              <a:buFont typeface="+mj-lt"/>
              <a:buAutoNum type="arabicPeriod"/>
            </a:pPr>
            <a:r>
              <a:rPr lang="en-US" dirty="0" smtClean="0"/>
              <a:t>General Notes: </a:t>
            </a:r>
          </a:p>
          <a:p>
            <a:pPr marL="800100" lvl="1" indent="-342900">
              <a:buFont typeface="+mj-lt"/>
              <a:buAutoNum type="arabicPeriod"/>
            </a:pPr>
            <a:r>
              <a:rPr lang="en-US" dirty="0" smtClean="0"/>
              <a:t>Review Strategic Framework every other year: review, assess, look at this in reference to our annual goals. </a:t>
            </a:r>
          </a:p>
          <a:p>
            <a:pPr marL="342900" indent="-342900">
              <a:buFont typeface="+mj-lt"/>
              <a:buAutoNum type="arabicPeriod"/>
            </a:pPr>
            <a:r>
              <a:rPr lang="en-US" dirty="0" smtClean="0"/>
              <a:t>Strategic Framework Visual Notes: </a:t>
            </a:r>
          </a:p>
          <a:p>
            <a:pPr marL="800100" lvl="1" indent="-342900">
              <a:buFont typeface="+mj-lt"/>
              <a:buAutoNum type="alphaLcPeriod"/>
            </a:pPr>
            <a:r>
              <a:rPr lang="en-US" dirty="0" smtClean="0"/>
              <a:t>Decide on keeping iSTAR as part of this framework, morphing the goals, or removing from our framework: Decision</a:t>
            </a:r>
            <a:r>
              <a:rPr lang="en-US" dirty="0" smtClean="0">
                <a:solidFill>
                  <a:srgbClr val="0070C0"/>
                </a:solidFill>
              </a:rPr>
              <a:t>: iSTAR will be the umbrella under which the initiatives resides. We will keep the iSTAR web page and just organize the content around the strategic framework. Matt and I are working on a layout based on the framework and will share when we have it ready for review. </a:t>
            </a:r>
          </a:p>
          <a:p>
            <a:pPr marL="800100" lvl="1" indent="-342900">
              <a:buFont typeface="+mj-lt"/>
              <a:buAutoNum type="alphaLcPeriod"/>
            </a:pPr>
            <a:r>
              <a:rPr lang="en-US" dirty="0" smtClean="0"/>
              <a:t>Decide where to add the concept that the academic side of the house needs to inform our goals and strategies. How do we do this? Maybe discuss how we gather feedback through advisory groups, focus groups and customer satisfaction surveys. </a:t>
            </a:r>
            <a:r>
              <a:rPr lang="en-US" dirty="0" smtClean="0">
                <a:solidFill>
                  <a:srgbClr val="0070C0"/>
                </a:solidFill>
              </a:rPr>
              <a:t>Decision: Discuss in L2 then L1</a:t>
            </a:r>
          </a:p>
          <a:p>
            <a:pPr marL="800100" lvl="1" indent="-342900">
              <a:buFont typeface="+mj-lt"/>
              <a:buAutoNum type="alphaLcPeriod"/>
            </a:pPr>
            <a:r>
              <a:rPr lang="en-US" dirty="0" smtClean="0"/>
              <a:t>Decide if our initiatives (now the arrow is 2007-2023) should be changed to 2019-2023). </a:t>
            </a:r>
            <a:r>
              <a:rPr lang="en-US" dirty="0" smtClean="0">
                <a:solidFill>
                  <a:srgbClr val="0070C0"/>
                </a:solidFill>
              </a:rPr>
              <a:t>Decision: Yes. Remove iSTAR and changed the dates for the initiatives.</a:t>
            </a:r>
          </a:p>
          <a:p>
            <a:pPr marL="342900" indent="-342900">
              <a:buFont typeface="+mj-lt"/>
              <a:buAutoNum type="arabicPeriod"/>
            </a:pPr>
            <a:endParaRPr lang="en-US" dirty="0"/>
          </a:p>
        </p:txBody>
      </p:sp>
    </p:spTree>
    <p:custDataLst>
      <p:tags r:id="rId1"/>
    </p:custDataLst>
    <p:extLst>
      <p:ext uri="{BB962C8B-B14F-4D97-AF65-F5344CB8AC3E}">
        <p14:creationId xmlns:p14="http://schemas.microsoft.com/office/powerpoint/2010/main" val="11922937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76200"/>
            <a:ext cx="8229600" cy="5355312"/>
          </a:xfrm>
          <a:prstGeom prst="rect">
            <a:avLst/>
          </a:prstGeom>
          <a:noFill/>
        </p:spPr>
        <p:txBody>
          <a:bodyPr wrap="square" rtlCol="0">
            <a:spAutoFit/>
          </a:bodyPr>
          <a:lstStyle/>
          <a:p>
            <a:pPr marL="342900" indent="-342900">
              <a:buFont typeface="+mj-lt"/>
              <a:buAutoNum type="arabicPeriod"/>
            </a:pPr>
            <a:endParaRPr lang="en-US" dirty="0" smtClean="0"/>
          </a:p>
          <a:p>
            <a:r>
              <a:rPr lang="en-US" dirty="0" smtClean="0"/>
              <a:t>2. Strategic Framework Visual Notes (continued)</a:t>
            </a:r>
          </a:p>
          <a:p>
            <a:pPr lvl="1"/>
            <a:r>
              <a:rPr lang="en-US" dirty="0" smtClean="0"/>
              <a:t>d. 	Decide if our initiatives (now the arrow is 2007-2023) should be changed to 	2019-2023). </a:t>
            </a:r>
            <a:r>
              <a:rPr lang="en-US" dirty="0" smtClean="0">
                <a:solidFill>
                  <a:srgbClr val="0070C0"/>
                </a:solidFill>
              </a:rPr>
              <a:t>Decision: Yes. Remove iSTAR and changed the dates for the 	initiatives – confirm dates with L2.</a:t>
            </a:r>
          </a:p>
          <a:p>
            <a:pPr lvl="1"/>
            <a:r>
              <a:rPr lang="en-US" dirty="0" smtClean="0"/>
              <a:t>e. </a:t>
            </a:r>
            <a:r>
              <a:rPr lang="en-US" dirty="0" smtClean="0">
                <a:solidFill>
                  <a:srgbClr val="0070C0"/>
                </a:solidFill>
              </a:rPr>
              <a:t>	Edited the section “What are our drivers of change? Removed the box 	“Need to uphold service standards…This is a goal not a driver – delete. </a:t>
            </a:r>
          </a:p>
          <a:p>
            <a:pPr lvl="1"/>
            <a:endParaRPr lang="en-US" dirty="0" smtClean="0">
              <a:solidFill>
                <a:srgbClr val="0070C0"/>
              </a:solidFill>
            </a:endParaRPr>
          </a:p>
          <a:p>
            <a:r>
              <a:rPr lang="en-US" dirty="0" smtClean="0"/>
              <a:t>Next Steps:</a:t>
            </a:r>
          </a:p>
          <a:p>
            <a:pPr marL="800100" lvl="1" indent="-342900">
              <a:buFont typeface="+mj-lt"/>
              <a:buAutoNum type="alphaLcPeriod"/>
            </a:pPr>
            <a:r>
              <a:rPr lang="en-US" dirty="0"/>
              <a:t>Review/refine and update our content in the </a:t>
            </a:r>
            <a:r>
              <a:rPr lang="en-US" dirty="0" smtClean="0"/>
              <a:t>boxes and review with Mary. </a:t>
            </a:r>
            <a:r>
              <a:rPr lang="en-US" dirty="0" smtClean="0">
                <a:solidFill>
                  <a:srgbClr val="0070C0"/>
                </a:solidFill>
              </a:rPr>
              <a:t>(</a:t>
            </a:r>
            <a:r>
              <a:rPr lang="en-US" dirty="0">
                <a:solidFill>
                  <a:srgbClr val="0070C0"/>
                </a:solidFill>
              </a:rPr>
              <a:t>DONE)</a:t>
            </a:r>
          </a:p>
          <a:p>
            <a:pPr marL="800100" lvl="1" indent="-342900">
              <a:buFont typeface="+mj-lt"/>
              <a:buAutoNum type="alphaLcPeriod"/>
            </a:pPr>
            <a:r>
              <a:rPr lang="en-US" dirty="0" smtClean="0"/>
              <a:t>Mary and Linda to work on next version. </a:t>
            </a:r>
            <a:r>
              <a:rPr lang="en-US" dirty="0" smtClean="0">
                <a:solidFill>
                  <a:srgbClr val="0070C0"/>
                </a:solidFill>
              </a:rPr>
              <a:t>(DONE)</a:t>
            </a:r>
          </a:p>
          <a:p>
            <a:pPr marL="800100" lvl="1" indent="-342900">
              <a:buFont typeface="+mj-lt"/>
              <a:buAutoNum type="alphaLcPeriod"/>
            </a:pPr>
            <a:r>
              <a:rPr lang="en-US" dirty="0" smtClean="0">
                <a:solidFill>
                  <a:srgbClr val="0070C0"/>
                </a:solidFill>
              </a:rPr>
              <a:t>Review updates and reasoning with L2 – update as needed then forward to Mary.</a:t>
            </a:r>
          </a:p>
          <a:p>
            <a:pPr marL="800100" lvl="1" indent="-342900">
              <a:buFont typeface="+mj-lt"/>
              <a:buAutoNum type="alphaLcPeriod"/>
            </a:pPr>
            <a:r>
              <a:rPr lang="en-US" dirty="0" smtClean="0"/>
              <a:t>Mary will review with AVPs. </a:t>
            </a:r>
            <a:r>
              <a:rPr lang="en-US" dirty="0" smtClean="0">
                <a:solidFill>
                  <a:srgbClr val="0070C0"/>
                </a:solidFill>
              </a:rPr>
              <a:t>(Will ad d to agenda after L2 reviews)</a:t>
            </a:r>
          </a:p>
          <a:p>
            <a:pPr marL="800100" lvl="1" indent="-342900">
              <a:buFont typeface="+mj-lt"/>
              <a:buAutoNum type="alphaLcPeriod"/>
            </a:pPr>
            <a:r>
              <a:rPr lang="en-US" dirty="0" smtClean="0">
                <a:solidFill>
                  <a:srgbClr val="0070C0"/>
                </a:solidFill>
              </a:rPr>
              <a:t>When final, review with: ExCom, and Communication team</a:t>
            </a:r>
          </a:p>
          <a:p>
            <a:pPr marL="800100" lvl="1" indent="-342900">
              <a:buFont typeface="+mj-lt"/>
              <a:buAutoNum type="alphaLcPeriod"/>
            </a:pPr>
            <a:r>
              <a:rPr lang="en-US" dirty="0" smtClean="0"/>
              <a:t>Later version: </a:t>
            </a:r>
            <a:r>
              <a:rPr lang="en-US" dirty="0"/>
              <a:t>Create the framework so that if you click on a box, it will open with detailed content. </a:t>
            </a:r>
            <a:endParaRPr lang="en-US" dirty="0" smtClean="0"/>
          </a:p>
          <a:p>
            <a:pPr marL="342900" indent="-342900">
              <a:buFont typeface="+mj-lt"/>
              <a:buAutoNum type="arabicPeriod"/>
            </a:pPr>
            <a:endParaRPr lang="en-US" dirty="0"/>
          </a:p>
        </p:txBody>
      </p:sp>
    </p:spTree>
    <p:custDataLst>
      <p:tags r:id="rId1"/>
    </p:custDataLst>
    <p:extLst>
      <p:ext uri="{BB962C8B-B14F-4D97-AF65-F5344CB8AC3E}">
        <p14:creationId xmlns:p14="http://schemas.microsoft.com/office/powerpoint/2010/main" val="29815959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95300" y="673866"/>
            <a:ext cx="8382000" cy="596900"/>
          </a:xfrm>
          <a:prstGeom prst="roundRect">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p:cNvSpPr txBox="1"/>
          <p:nvPr/>
        </p:nvSpPr>
        <p:spPr>
          <a:xfrm>
            <a:off x="1066800" y="54429"/>
            <a:ext cx="6858000" cy="523220"/>
          </a:xfrm>
          <a:prstGeom prst="rect">
            <a:avLst/>
          </a:prstGeom>
          <a:noFill/>
        </p:spPr>
        <p:txBody>
          <a:bodyPr wrap="square" rtlCol="0">
            <a:spAutoFit/>
          </a:bodyPr>
          <a:lstStyle/>
          <a:p>
            <a:pPr algn="ctr"/>
            <a:r>
              <a:rPr lang="en-US" sz="2800" b="1" dirty="0" smtClean="0"/>
              <a:t>Office of Research Strategic Framework</a:t>
            </a:r>
            <a:endParaRPr lang="en-US" sz="2800" b="1" dirty="0"/>
          </a:p>
        </p:txBody>
      </p:sp>
      <p:sp>
        <p:nvSpPr>
          <p:cNvPr id="4" name="Right Arrow 3"/>
          <p:cNvSpPr/>
          <p:nvPr/>
        </p:nvSpPr>
        <p:spPr>
          <a:xfrm>
            <a:off x="152400" y="1460500"/>
            <a:ext cx="1828800" cy="749300"/>
          </a:xfrm>
          <a:prstGeom prst="rightArrow">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p:nvSpPr>
        <p:spPr>
          <a:xfrm>
            <a:off x="304800" y="685800"/>
            <a:ext cx="8305800" cy="584775"/>
          </a:xfrm>
          <a:prstGeom prst="rect">
            <a:avLst/>
          </a:prstGeom>
          <a:noFill/>
        </p:spPr>
        <p:txBody>
          <a:bodyPr wrap="square" rtlCol="0">
            <a:spAutoFit/>
          </a:bodyPr>
          <a:lstStyle/>
          <a:p>
            <a:pPr algn="ctr"/>
            <a:r>
              <a:rPr lang="en-US" sz="1600" dirty="0" smtClean="0"/>
              <a:t>Our Vision: The </a:t>
            </a:r>
            <a:r>
              <a:rPr lang="en-US" sz="1600" dirty="0"/>
              <a:t>Office of Research will create an outstanding climate of support for University of Washington researchers, broadly enabling stellar research advances.</a:t>
            </a:r>
          </a:p>
        </p:txBody>
      </p:sp>
      <p:sp>
        <p:nvSpPr>
          <p:cNvPr id="7" name="Right Arrow 6"/>
          <p:cNvSpPr/>
          <p:nvPr/>
        </p:nvSpPr>
        <p:spPr>
          <a:xfrm>
            <a:off x="152400" y="2438400"/>
            <a:ext cx="1828800" cy="749300"/>
          </a:xfrm>
          <a:prstGeom prst="rightArrow">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ight Arrow 7"/>
          <p:cNvSpPr/>
          <p:nvPr/>
        </p:nvSpPr>
        <p:spPr>
          <a:xfrm>
            <a:off x="163273" y="3615179"/>
            <a:ext cx="1828800" cy="749300"/>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ight Arrow 8"/>
          <p:cNvSpPr/>
          <p:nvPr/>
        </p:nvSpPr>
        <p:spPr>
          <a:xfrm>
            <a:off x="138106" y="4408328"/>
            <a:ext cx="1828800" cy="749300"/>
          </a:xfrm>
          <a:prstGeom prst="rightArrow">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ight Arrow 9"/>
          <p:cNvSpPr/>
          <p:nvPr/>
        </p:nvSpPr>
        <p:spPr>
          <a:xfrm>
            <a:off x="157389" y="5575300"/>
            <a:ext cx="1828800" cy="749300"/>
          </a:xfrm>
          <a:prstGeom prst="rightArrow">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ounded Rectangle 10"/>
          <p:cNvSpPr/>
          <p:nvPr/>
        </p:nvSpPr>
        <p:spPr>
          <a:xfrm>
            <a:off x="2001401" y="1299983"/>
            <a:ext cx="6714671" cy="3891458"/>
          </a:xfrm>
          <a:prstGeom prst="roundRect">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136525" y="2555557"/>
            <a:ext cx="2530475" cy="492443"/>
          </a:xfrm>
          <a:prstGeom prst="rect">
            <a:avLst/>
          </a:prstGeom>
          <a:noFill/>
        </p:spPr>
        <p:txBody>
          <a:bodyPr wrap="square" rtlCol="0">
            <a:spAutoFit/>
          </a:bodyPr>
          <a:lstStyle/>
          <a:p>
            <a:r>
              <a:rPr lang="en-US" sz="1300" b="1" dirty="0" smtClean="0"/>
              <a:t>What are our drivers</a:t>
            </a:r>
          </a:p>
          <a:p>
            <a:r>
              <a:rPr lang="en-US" sz="1300" b="1" dirty="0" smtClean="0"/>
              <a:t> of change?</a:t>
            </a:r>
            <a:endParaRPr lang="en-US" sz="1300" b="1" dirty="0"/>
          </a:p>
        </p:txBody>
      </p:sp>
      <p:sp>
        <p:nvSpPr>
          <p:cNvPr id="26" name="TextBox 25"/>
          <p:cNvSpPr txBox="1"/>
          <p:nvPr/>
        </p:nvSpPr>
        <p:spPr>
          <a:xfrm>
            <a:off x="137548" y="3765857"/>
            <a:ext cx="1833562" cy="492443"/>
          </a:xfrm>
          <a:prstGeom prst="rect">
            <a:avLst/>
          </a:prstGeom>
          <a:noFill/>
        </p:spPr>
        <p:txBody>
          <a:bodyPr wrap="square" rtlCol="0">
            <a:spAutoFit/>
          </a:bodyPr>
          <a:lstStyle/>
          <a:p>
            <a:r>
              <a:rPr lang="en-US" sz="1300" b="1" dirty="0" smtClean="0"/>
              <a:t>What are our long-term goals?</a:t>
            </a:r>
            <a:endParaRPr lang="en-US" sz="1300" b="1" dirty="0"/>
          </a:p>
        </p:txBody>
      </p:sp>
      <p:sp>
        <p:nvSpPr>
          <p:cNvPr id="30" name="TextBox 29"/>
          <p:cNvSpPr txBox="1"/>
          <p:nvPr/>
        </p:nvSpPr>
        <p:spPr>
          <a:xfrm>
            <a:off x="144237" y="4572000"/>
            <a:ext cx="1447800" cy="492443"/>
          </a:xfrm>
          <a:prstGeom prst="rect">
            <a:avLst/>
          </a:prstGeom>
          <a:noFill/>
        </p:spPr>
        <p:txBody>
          <a:bodyPr wrap="square" rtlCol="0">
            <a:spAutoFit/>
          </a:bodyPr>
          <a:lstStyle/>
          <a:p>
            <a:r>
              <a:rPr lang="en-US" sz="1300" b="1" dirty="0" smtClean="0"/>
              <a:t>What are our near-term goals?</a:t>
            </a:r>
            <a:endParaRPr lang="en-US" sz="1300" b="1" dirty="0"/>
          </a:p>
        </p:txBody>
      </p:sp>
      <p:sp>
        <p:nvSpPr>
          <p:cNvPr id="31" name="TextBox 30"/>
          <p:cNvSpPr txBox="1"/>
          <p:nvPr/>
        </p:nvSpPr>
        <p:spPr>
          <a:xfrm>
            <a:off x="152400" y="5715000"/>
            <a:ext cx="1295400" cy="492443"/>
          </a:xfrm>
          <a:prstGeom prst="rect">
            <a:avLst/>
          </a:prstGeom>
          <a:noFill/>
        </p:spPr>
        <p:txBody>
          <a:bodyPr wrap="square" rtlCol="0">
            <a:spAutoFit/>
          </a:bodyPr>
          <a:lstStyle/>
          <a:p>
            <a:r>
              <a:rPr lang="en-US" sz="1300" b="1" dirty="0" smtClean="0"/>
              <a:t>2017-2023 Initiatives</a:t>
            </a:r>
            <a:endParaRPr lang="en-US" sz="1300" b="1" dirty="0"/>
          </a:p>
        </p:txBody>
      </p:sp>
      <p:sp>
        <p:nvSpPr>
          <p:cNvPr id="32" name="Rounded Rectangle 31"/>
          <p:cNvSpPr/>
          <p:nvPr/>
        </p:nvSpPr>
        <p:spPr>
          <a:xfrm>
            <a:off x="2239958" y="4476241"/>
            <a:ext cx="1435100" cy="652718"/>
          </a:xfrm>
          <a:prstGeom prst="round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3" name="Rounded Rectangle 32"/>
          <p:cNvSpPr/>
          <p:nvPr/>
        </p:nvSpPr>
        <p:spPr>
          <a:xfrm>
            <a:off x="3929502" y="4459998"/>
            <a:ext cx="1386342" cy="649783"/>
          </a:xfrm>
          <a:prstGeom prst="round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4" name="Rounded Rectangle 33"/>
          <p:cNvSpPr/>
          <p:nvPr/>
        </p:nvSpPr>
        <p:spPr>
          <a:xfrm>
            <a:off x="5562600" y="4457064"/>
            <a:ext cx="1435100" cy="652718"/>
          </a:xfrm>
          <a:prstGeom prst="round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Rounded Rectangle 34"/>
          <p:cNvSpPr/>
          <p:nvPr/>
        </p:nvSpPr>
        <p:spPr>
          <a:xfrm>
            <a:off x="7164821" y="4437683"/>
            <a:ext cx="1435100" cy="652718"/>
          </a:xfrm>
          <a:prstGeom prst="round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TextBox 35"/>
          <p:cNvSpPr txBox="1"/>
          <p:nvPr/>
        </p:nvSpPr>
        <p:spPr>
          <a:xfrm>
            <a:off x="3760224" y="4567534"/>
            <a:ext cx="1755776" cy="769441"/>
          </a:xfrm>
          <a:prstGeom prst="rect">
            <a:avLst/>
          </a:prstGeom>
          <a:noFill/>
        </p:spPr>
        <p:txBody>
          <a:bodyPr wrap="square" rtlCol="0">
            <a:spAutoFit/>
          </a:bodyPr>
          <a:lstStyle/>
          <a:p>
            <a:pPr algn="ctr"/>
            <a:r>
              <a:rPr lang="en-US" sz="1100" dirty="0" smtClean="0"/>
              <a:t>Reduce  administrative burden</a:t>
            </a:r>
          </a:p>
          <a:p>
            <a:pPr algn="ctr"/>
            <a:endParaRPr lang="en-US" sz="1100" dirty="0" smtClean="0"/>
          </a:p>
          <a:p>
            <a:pPr algn="ctr"/>
            <a:endParaRPr lang="en-US" sz="1100" dirty="0"/>
          </a:p>
        </p:txBody>
      </p:sp>
      <p:sp>
        <p:nvSpPr>
          <p:cNvPr id="37" name="TextBox 36"/>
          <p:cNvSpPr txBox="1"/>
          <p:nvPr/>
        </p:nvSpPr>
        <p:spPr>
          <a:xfrm>
            <a:off x="2177364" y="4450923"/>
            <a:ext cx="1613598" cy="738664"/>
          </a:xfrm>
          <a:prstGeom prst="rect">
            <a:avLst/>
          </a:prstGeom>
          <a:noFill/>
        </p:spPr>
        <p:txBody>
          <a:bodyPr wrap="square" rtlCol="0">
            <a:spAutoFit/>
          </a:bodyPr>
          <a:lstStyle/>
          <a:p>
            <a:pPr algn="ctr"/>
            <a:r>
              <a:rPr lang="en-US" sz="1050" dirty="0" smtClean="0"/>
              <a:t>Give time back to researchers so they can spend more time on research </a:t>
            </a:r>
            <a:endParaRPr lang="en-US" sz="1050" dirty="0"/>
          </a:p>
        </p:txBody>
      </p:sp>
      <p:sp>
        <p:nvSpPr>
          <p:cNvPr id="38" name="TextBox 37"/>
          <p:cNvSpPr txBox="1"/>
          <p:nvPr/>
        </p:nvSpPr>
        <p:spPr>
          <a:xfrm>
            <a:off x="5638800" y="4495800"/>
            <a:ext cx="1255712" cy="600164"/>
          </a:xfrm>
          <a:prstGeom prst="rect">
            <a:avLst/>
          </a:prstGeom>
          <a:noFill/>
        </p:spPr>
        <p:txBody>
          <a:bodyPr wrap="square" rtlCol="0">
            <a:spAutoFit/>
          </a:bodyPr>
          <a:lstStyle/>
          <a:p>
            <a:pPr algn="ctr"/>
            <a:r>
              <a:rPr lang="en-US" sz="1100" dirty="0" smtClean="0"/>
              <a:t>Invest strategically and leverage resources</a:t>
            </a:r>
            <a:endParaRPr lang="en-US" sz="1100" dirty="0"/>
          </a:p>
        </p:txBody>
      </p:sp>
      <p:sp>
        <p:nvSpPr>
          <p:cNvPr id="40" name="TextBox 39"/>
          <p:cNvSpPr txBox="1"/>
          <p:nvPr/>
        </p:nvSpPr>
        <p:spPr>
          <a:xfrm>
            <a:off x="7208157" y="4419600"/>
            <a:ext cx="1230993" cy="600164"/>
          </a:xfrm>
          <a:prstGeom prst="rect">
            <a:avLst/>
          </a:prstGeom>
          <a:noFill/>
        </p:spPr>
        <p:txBody>
          <a:bodyPr wrap="square" rtlCol="0">
            <a:spAutoFit/>
          </a:bodyPr>
          <a:lstStyle/>
          <a:p>
            <a:pPr algn="ctr"/>
            <a:r>
              <a:rPr lang="en-US" sz="1100" dirty="0" smtClean="0"/>
              <a:t>Navigate  bureaucracy and lower barriers</a:t>
            </a:r>
            <a:endParaRPr lang="en-US" sz="1100" dirty="0"/>
          </a:p>
        </p:txBody>
      </p:sp>
      <p:sp>
        <p:nvSpPr>
          <p:cNvPr id="44" name="Rounded Rectangle 43"/>
          <p:cNvSpPr/>
          <p:nvPr/>
        </p:nvSpPr>
        <p:spPr>
          <a:xfrm>
            <a:off x="6629400" y="5457171"/>
            <a:ext cx="1460500" cy="1096029"/>
          </a:xfrm>
          <a:prstGeom prst="round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7" name="Rounded Rectangle 46"/>
          <p:cNvSpPr/>
          <p:nvPr/>
        </p:nvSpPr>
        <p:spPr>
          <a:xfrm>
            <a:off x="4648200" y="5436048"/>
            <a:ext cx="1460500" cy="1096029"/>
          </a:xfrm>
          <a:prstGeom prst="round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8" name="Rounded Rectangle 47"/>
          <p:cNvSpPr/>
          <p:nvPr/>
        </p:nvSpPr>
        <p:spPr>
          <a:xfrm>
            <a:off x="2667000" y="5457171"/>
            <a:ext cx="1460500" cy="1096029"/>
          </a:xfrm>
          <a:prstGeom prst="round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0" name="TextBox 49"/>
          <p:cNvSpPr txBox="1"/>
          <p:nvPr/>
        </p:nvSpPr>
        <p:spPr>
          <a:xfrm>
            <a:off x="6629400" y="5555903"/>
            <a:ext cx="1352550" cy="600164"/>
          </a:xfrm>
          <a:prstGeom prst="rect">
            <a:avLst/>
          </a:prstGeom>
          <a:noFill/>
        </p:spPr>
        <p:txBody>
          <a:bodyPr wrap="square" rtlCol="0">
            <a:spAutoFit/>
          </a:bodyPr>
          <a:lstStyle/>
          <a:p>
            <a:pPr algn="ctr"/>
            <a:r>
              <a:rPr lang="en-US" sz="1100" dirty="0" smtClean="0"/>
              <a:t>Reinventing Research Administration</a:t>
            </a:r>
            <a:endParaRPr lang="en-US" sz="1100" dirty="0"/>
          </a:p>
        </p:txBody>
      </p:sp>
      <p:sp>
        <p:nvSpPr>
          <p:cNvPr id="51" name="TextBox 50"/>
          <p:cNvSpPr txBox="1"/>
          <p:nvPr/>
        </p:nvSpPr>
        <p:spPr>
          <a:xfrm>
            <a:off x="4648200" y="5638800"/>
            <a:ext cx="1508126" cy="430887"/>
          </a:xfrm>
          <a:prstGeom prst="rect">
            <a:avLst/>
          </a:prstGeom>
          <a:noFill/>
        </p:spPr>
        <p:txBody>
          <a:bodyPr wrap="square" rtlCol="0">
            <a:spAutoFit/>
          </a:bodyPr>
          <a:lstStyle/>
          <a:p>
            <a:pPr algn="ctr"/>
            <a:r>
              <a:rPr lang="en-US" sz="1100" dirty="0" smtClean="0"/>
              <a:t>Giving Time Back to the Researcher</a:t>
            </a:r>
            <a:endParaRPr lang="en-US" sz="1100" dirty="0"/>
          </a:p>
        </p:txBody>
      </p:sp>
      <p:sp>
        <p:nvSpPr>
          <p:cNvPr id="52" name="TextBox 51"/>
          <p:cNvSpPr txBox="1"/>
          <p:nvPr/>
        </p:nvSpPr>
        <p:spPr>
          <a:xfrm>
            <a:off x="2667454" y="5555903"/>
            <a:ext cx="1447346" cy="900246"/>
          </a:xfrm>
          <a:prstGeom prst="rect">
            <a:avLst/>
          </a:prstGeom>
          <a:noFill/>
        </p:spPr>
        <p:txBody>
          <a:bodyPr wrap="square" rtlCol="0">
            <a:spAutoFit/>
          </a:bodyPr>
          <a:lstStyle/>
          <a:p>
            <a:pPr algn="ctr"/>
            <a:r>
              <a:rPr lang="en-US" sz="1050" dirty="0" smtClean="0"/>
              <a:t>Building Capacity in Research Administration </a:t>
            </a:r>
            <a:r>
              <a:rPr lang="en-US" sz="1050" dirty="0" smtClean="0"/>
              <a:t>through </a:t>
            </a:r>
            <a:r>
              <a:rPr lang="en-US" sz="1050" dirty="0" smtClean="0"/>
              <a:t>Information</a:t>
            </a:r>
            <a:r>
              <a:rPr lang="en-US" sz="1050" dirty="0" smtClean="0"/>
              <a:t>, Training, </a:t>
            </a:r>
            <a:r>
              <a:rPr lang="en-US" sz="1050" dirty="0" smtClean="0"/>
              <a:t>Automation</a:t>
            </a:r>
            <a:endParaRPr lang="en-US" sz="1050" dirty="0"/>
          </a:p>
        </p:txBody>
      </p:sp>
      <p:sp>
        <p:nvSpPr>
          <p:cNvPr id="53" name="Rounded Rectangle 52"/>
          <p:cNvSpPr/>
          <p:nvPr/>
        </p:nvSpPr>
        <p:spPr>
          <a:xfrm>
            <a:off x="2239958" y="3579552"/>
            <a:ext cx="1435100" cy="784927"/>
          </a:xfrm>
          <a:prstGeom prst="roundRect">
            <a:avLst>
              <a:gd name="adj" fmla="val 18335"/>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TextBox 26"/>
          <p:cNvSpPr txBox="1"/>
          <p:nvPr/>
        </p:nvSpPr>
        <p:spPr>
          <a:xfrm>
            <a:off x="1981200" y="3765857"/>
            <a:ext cx="1941512" cy="430887"/>
          </a:xfrm>
          <a:prstGeom prst="rect">
            <a:avLst/>
          </a:prstGeom>
          <a:noFill/>
        </p:spPr>
        <p:txBody>
          <a:bodyPr wrap="square" rtlCol="0">
            <a:spAutoFit/>
          </a:bodyPr>
          <a:lstStyle/>
          <a:p>
            <a:pPr algn="ctr"/>
            <a:r>
              <a:rPr lang="en-US" sz="1100" dirty="0" smtClean="0"/>
              <a:t>Support and serve </a:t>
            </a:r>
          </a:p>
          <a:p>
            <a:pPr algn="ctr"/>
            <a:r>
              <a:rPr lang="en-US" sz="1100" dirty="0" smtClean="0"/>
              <a:t>our campus partners</a:t>
            </a:r>
            <a:endParaRPr lang="en-US" sz="1100" dirty="0"/>
          </a:p>
        </p:txBody>
      </p:sp>
      <p:sp>
        <p:nvSpPr>
          <p:cNvPr id="54" name="Rounded Rectangle 53"/>
          <p:cNvSpPr/>
          <p:nvPr/>
        </p:nvSpPr>
        <p:spPr>
          <a:xfrm>
            <a:off x="3888013" y="3589780"/>
            <a:ext cx="1435100" cy="784927"/>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ounded Rectangle 54"/>
          <p:cNvSpPr/>
          <p:nvPr/>
        </p:nvSpPr>
        <p:spPr>
          <a:xfrm>
            <a:off x="5513145" y="3589780"/>
            <a:ext cx="1435100" cy="774699"/>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6" name="Rounded Rectangle 55"/>
          <p:cNvSpPr/>
          <p:nvPr/>
        </p:nvSpPr>
        <p:spPr>
          <a:xfrm>
            <a:off x="7182295" y="3544777"/>
            <a:ext cx="1435100" cy="79022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TextBox 27"/>
          <p:cNvSpPr txBox="1"/>
          <p:nvPr/>
        </p:nvSpPr>
        <p:spPr>
          <a:xfrm>
            <a:off x="3784601" y="3760113"/>
            <a:ext cx="1625599" cy="430887"/>
          </a:xfrm>
          <a:prstGeom prst="rect">
            <a:avLst/>
          </a:prstGeom>
          <a:noFill/>
        </p:spPr>
        <p:txBody>
          <a:bodyPr wrap="square" rtlCol="0">
            <a:spAutoFit/>
          </a:bodyPr>
          <a:lstStyle/>
          <a:p>
            <a:pPr algn="ctr"/>
            <a:r>
              <a:rPr lang="en-US" sz="1100" dirty="0" smtClean="0"/>
              <a:t>Transform research administration</a:t>
            </a:r>
            <a:endParaRPr lang="en-US" sz="1100" dirty="0"/>
          </a:p>
        </p:txBody>
      </p:sp>
      <p:sp>
        <p:nvSpPr>
          <p:cNvPr id="41" name="TextBox 40"/>
          <p:cNvSpPr txBox="1"/>
          <p:nvPr/>
        </p:nvSpPr>
        <p:spPr>
          <a:xfrm>
            <a:off x="5345902" y="3679842"/>
            <a:ext cx="1740698" cy="600164"/>
          </a:xfrm>
          <a:prstGeom prst="rect">
            <a:avLst/>
          </a:prstGeom>
          <a:noFill/>
        </p:spPr>
        <p:txBody>
          <a:bodyPr wrap="square" rtlCol="0">
            <a:spAutoFit/>
          </a:bodyPr>
          <a:lstStyle/>
          <a:p>
            <a:pPr algn="ctr"/>
            <a:r>
              <a:rPr lang="en-US" sz="1100" dirty="0" smtClean="0"/>
              <a:t>Invest in </a:t>
            </a:r>
            <a:r>
              <a:rPr lang="en-US" sz="1100" dirty="0"/>
              <a:t>targeted initiatives </a:t>
            </a:r>
            <a:r>
              <a:rPr lang="en-US" sz="1100" dirty="0" smtClean="0"/>
              <a:t>to stay</a:t>
            </a:r>
          </a:p>
          <a:p>
            <a:pPr algn="ctr"/>
            <a:r>
              <a:rPr lang="en-US" sz="1100" dirty="0" smtClean="0"/>
              <a:t> </a:t>
            </a:r>
            <a:r>
              <a:rPr lang="en-US" sz="1100" dirty="0"/>
              <a:t>globally competitive </a:t>
            </a:r>
            <a:endParaRPr lang="en-US" sz="1100" dirty="0" smtClean="0"/>
          </a:p>
        </p:txBody>
      </p:sp>
      <p:sp>
        <p:nvSpPr>
          <p:cNvPr id="25" name="TextBox 24"/>
          <p:cNvSpPr txBox="1"/>
          <p:nvPr/>
        </p:nvSpPr>
        <p:spPr>
          <a:xfrm>
            <a:off x="6985447" y="3657852"/>
            <a:ext cx="1777553" cy="600164"/>
          </a:xfrm>
          <a:prstGeom prst="rect">
            <a:avLst/>
          </a:prstGeom>
          <a:noFill/>
        </p:spPr>
        <p:txBody>
          <a:bodyPr wrap="square" rtlCol="0">
            <a:spAutoFit/>
          </a:bodyPr>
          <a:lstStyle/>
          <a:p>
            <a:pPr algn="ctr"/>
            <a:r>
              <a:rPr lang="en-US" sz="1100" dirty="0" smtClean="0"/>
              <a:t>Attain </a:t>
            </a:r>
            <a:r>
              <a:rPr lang="en-US" sz="1100" dirty="0" smtClean="0"/>
              <a:t>increased </a:t>
            </a:r>
            <a:r>
              <a:rPr lang="en-US" sz="1100" dirty="0" smtClean="0"/>
              <a:t>competitiveness in </a:t>
            </a:r>
          </a:p>
          <a:p>
            <a:pPr algn="ctr"/>
            <a:r>
              <a:rPr lang="en-US" sz="1100" dirty="0" smtClean="0"/>
              <a:t>research</a:t>
            </a:r>
            <a:endParaRPr lang="en-US" sz="1100" dirty="0"/>
          </a:p>
        </p:txBody>
      </p:sp>
      <p:sp>
        <p:nvSpPr>
          <p:cNvPr id="42" name="TextBox 41"/>
          <p:cNvSpPr txBox="1"/>
          <p:nvPr/>
        </p:nvSpPr>
        <p:spPr>
          <a:xfrm>
            <a:off x="152400" y="1600200"/>
            <a:ext cx="1587500" cy="492443"/>
          </a:xfrm>
          <a:prstGeom prst="rect">
            <a:avLst/>
          </a:prstGeom>
          <a:noFill/>
        </p:spPr>
        <p:txBody>
          <a:bodyPr wrap="square" rtlCol="0">
            <a:spAutoFit/>
          </a:bodyPr>
          <a:lstStyle/>
          <a:p>
            <a:r>
              <a:rPr lang="en-US" sz="1300" b="1" dirty="0" smtClean="0"/>
              <a:t>What will the future look like?</a:t>
            </a:r>
            <a:endParaRPr lang="en-US" sz="1300" b="1" dirty="0"/>
          </a:p>
        </p:txBody>
      </p:sp>
      <p:sp>
        <p:nvSpPr>
          <p:cNvPr id="79" name="Rounded Rectangle 78"/>
          <p:cNvSpPr/>
          <p:nvPr/>
        </p:nvSpPr>
        <p:spPr>
          <a:xfrm>
            <a:off x="2332299" y="1518644"/>
            <a:ext cx="1386342" cy="611725"/>
          </a:xfrm>
          <a:prstGeom prst="round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0" name="Rounded Rectangle 79"/>
          <p:cNvSpPr/>
          <p:nvPr/>
        </p:nvSpPr>
        <p:spPr>
          <a:xfrm>
            <a:off x="3992718" y="1557074"/>
            <a:ext cx="1386342" cy="611725"/>
          </a:xfrm>
          <a:prstGeom prst="round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1" name="Rounded Rectangle 80"/>
          <p:cNvSpPr/>
          <p:nvPr/>
        </p:nvSpPr>
        <p:spPr>
          <a:xfrm>
            <a:off x="5624058" y="1556447"/>
            <a:ext cx="1386342" cy="611725"/>
          </a:xfrm>
          <a:prstGeom prst="round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2" name="Rounded Rectangle 81"/>
          <p:cNvSpPr/>
          <p:nvPr/>
        </p:nvSpPr>
        <p:spPr>
          <a:xfrm>
            <a:off x="7238020" y="1575037"/>
            <a:ext cx="1386342" cy="611725"/>
          </a:xfrm>
          <a:prstGeom prst="round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5" name="TextBox 44"/>
          <p:cNvSpPr txBox="1"/>
          <p:nvPr/>
        </p:nvSpPr>
        <p:spPr>
          <a:xfrm>
            <a:off x="2362200" y="1676400"/>
            <a:ext cx="1349381" cy="261610"/>
          </a:xfrm>
          <a:prstGeom prst="rect">
            <a:avLst/>
          </a:prstGeom>
          <a:noFill/>
        </p:spPr>
        <p:txBody>
          <a:bodyPr wrap="square" rtlCol="0">
            <a:spAutoFit/>
          </a:bodyPr>
          <a:lstStyle/>
          <a:p>
            <a:pPr algn="ctr"/>
            <a:r>
              <a:rPr lang="en-US" sz="1100" dirty="0" smtClean="0"/>
              <a:t>More collaborative</a:t>
            </a:r>
            <a:endParaRPr lang="en-US" sz="1100" dirty="0"/>
          </a:p>
        </p:txBody>
      </p:sp>
      <p:sp>
        <p:nvSpPr>
          <p:cNvPr id="71" name="TextBox 70"/>
          <p:cNvSpPr txBox="1"/>
          <p:nvPr/>
        </p:nvSpPr>
        <p:spPr>
          <a:xfrm>
            <a:off x="3934656" y="1626513"/>
            <a:ext cx="1551744" cy="430887"/>
          </a:xfrm>
          <a:prstGeom prst="rect">
            <a:avLst/>
          </a:prstGeom>
          <a:noFill/>
        </p:spPr>
        <p:txBody>
          <a:bodyPr wrap="square" rtlCol="0">
            <a:spAutoFit/>
          </a:bodyPr>
          <a:lstStyle/>
          <a:p>
            <a:pPr algn="ctr"/>
            <a:r>
              <a:rPr lang="en-US" sz="1100" dirty="0" smtClean="0"/>
              <a:t>More data-driven and information focus</a:t>
            </a:r>
            <a:endParaRPr lang="en-US" sz="1100" dirty="0"/>
          </a:p>
        </p:txBody>
      </p:sp>
      <p:sp>
        <p:nvSpPr>
          <p:cNvPr id="72" name="TextBox 71"/>
          <p:cNvSpPr txBox="1"/>
          <p:nvPr/>
        </p:nvSpPr>
        <p:spPr>
          <a:xfrm>
            <a:off x="5735104" y="1600200"/>
            <a:ext cx="1122896" cy="430887"/>
          </a:xfrm>
          <a:prstGeom prst="rect">
            <a:avLst/>
          </a:prstGeom>
          <a:noFill/>
        </p:spPr>
        <p:txBody>
          <a:bodyPr wrap="square" rtlCol="0">
            <a:spAutoFit/>
          </a:bodyPr>
          <a:lstStyle/>
          <a:p>
            <a:pPr algn="ctr"/>
            <a:r>
              <a:rPr lang="en-US" sz="1100" dirty="0" smtClean="0"/>
              <a:t>More</a:t>
            </a:r>
          </a:p>
          <a:p>
            <a:pPr algn="ctr"/>
            <a:r>
              <a:rPr lang="en-US" sz="1100" dirty="0" smtClean="0"/>
              <a:t> regulatory</a:t>
            </a:r>
            <a:endParaRPr lang="en-US" sz="1100" dirty="0"/>
          </a:p>
        </p:txBody>
      </p:sp>
      <p:sp>
        <p:nvSpPr>
          <p:cNvPr id="73" name="TextBox 72"/>
          <p:cNvSpPr txBox="1"/>
          <p:nvPr/>
        </p:nvSpPr>
        <p:spPr>
          <a:xfrm>
            <a:off x="7070726" y="1524000"/>
            <a:ext cx="1692274" cy="738664"/>
          </a:xfrm>
          <a:prstGeom prst="rect">
            <a:avLst/>
          </a:prstGeom>
          <a:noFill/>
        </p:spPr>
        <p:txBody>
          <a:bodyPr wrap="square" rtlCol="0">
            <a:spAutoFit/>
          </a:bodyPr>
          <a:lstStyle/>
          <a:p>
            <a:pPr algn="ctr"/>
            <a:r>
              <a:rPr lang="en-US" sz="1050" dirty="0" smtClean="0"/>
              <a:t>More accountability to upper administration, public, legislators and media</a:t>
            </a:r>
            <a:endParaRPr lang="en-US" sz="1050" dirty="0"/>
          </a:p>
        </p:txBody>
      </p:sp>
      <p:sp>
        <p:nvSpPr>
          <p:cNvPr id="85" name="Rounded Rectangle 84"/>
          <p:cNvSpPr/>
          <p:nvPr/>
        </p:nvSpPr>
        <p:spPr>
          <a:xfrm>
            <a:off x="4709658" y="2231488"/>
            <a:ext cx="1386342" cy="636542"/>
          </a:xfrm>
          <a:prstGeom prst="round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6" name="Rounded Rectangle 85"/>
          <p:cNvSpPr/>
          <p:nvPr/>
        </p:nvSpPr>
        <p:spPr>
          <a:xfrm>
            <a:off x="6425799" y="2243896"/>
            <a:ext cx="1386342" cy="611725"/>
          </a:xfrm>
          <a:prstGeom prst="round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7" name="Rounded Rectangle 86"/>
          <p:cNvSpPr/>
          <p:nvPr/>
        </p:nvSpPr>
        <p:spPr>
          <a:xfrm>
            <a:off x="2896114" y="2216878"/>
            <a:ext cx="1386342" cy="611725"/>
          </a:xfrm>
          <a:prstGeom prst="round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2819400" y="2326534"/>
            <a:ext cx="1511300" cy="430887"/>
          </a:xfrm>
          <a:prstGeom prst="rect">
            <a:avLst/>
          </a:prstGeom>
          <a:noFill/>
        </p:spPr>
        <p:txBody>
          <a:bodyPr wrap="square" rtlCol="0">
            <a:spAutoFit/>
          </a:bodyPr>
          <a:lstStyle/>
          <a:p>
            <a:pPr algn="ctr"/>
            <a:r>
              <a:rPr lang="en-US" sz="1100" dirty="0" smtClean="0"/>
              <a:t>Federal </a:t>
            </a:r>
          </a:p>
          <a:p>
            <a:pPr algn="ctr"/>
            <a:r>
              <a:rPr lang="en-US" sz="1100" dirty="0" smtClean="0"/>
              <a:t>requirements</a:t>
            </a:r>
            <a:endParaRPr lang="en-US" sz="1100" dirty="0"/>
          </a:p>
        </p:txBody>
      </p:sp>
      <p:sp>
        <p:nvSpPr>
          <p:cNvPr id="18" name="TextBox 17"/>
          <p:cNvSpPr txBox="1"/>
          <p:nvPr/>
        </p:nvSpPr>
        <p:spPr>
          <a:xfrm>
            <a:off x="6629400" y="2362200"/>
            <a:ext cx="901192" cy="430887"/>
          </a:xfrm>
          <a:prstGeom prst="rect">
            <a:avLst/>
          </a:prstGeom>
          <a:noFill/>
        </p:spPr>
        <p:txBody>
          <a:bodyPr wrap="square" rtlCol="0">
            <a:spAutoFit/>
          </a:bodyPr>
          <a:lstStyle/>
          <a:p>
            <a:pPr algn="ctr"/>
            <a:r>
              <a:rPr lang="en-US" sz="1100" dirty="0" smtClean="0"/>
              <a:t>Need to stay </a:t>
            </a:r>
          </a:p>
          <a:p>
            <a:pPr algn="ctr"/>
            <a:r>
              <a:rPr lang="en-US" sz="1100" dirty="0" smtClean="0"/>
              <a:t>competitive</a:t>
            </a:r>
            <a:endParaRPr lang="en-US" sz="1100" dirty="0"/>
          </a:p>
        </p:txBody>
      </p:sp>
      <p:sp>
        <p:nvSpPr>
          <p:cNvPr id="88" name="TextBox 87"/>
          <p:cNvSpPr txBox="1"/>
          <p:nvPr/>
        </p:nvSpPr>
        <p:spPr>
          <a:xfrm>
            <a:off x="4851718" y="2362200"/>
            <a:ext cx="939482" cy="430887"/>
          </a:xfrm>
          <a:prstGeom prst="rect">
            <a:avLst/>
          </a:prstGeom>
          <a:noFill/>
        </p:spPr>
        <p:txBody>
          <a:bodyPr wrap="square" rtlCol="0">
            <a:spAutoFit/>
          </a:bodyPr>
          <a:lstStyle/>
          <a:p>
            <a:pPr algn="ctr"/>
            <a:r>
              <a:rPr lang="en-US" sz="1100" dirty="0" smtClean="0"/>
              <a:t>Decreasing budgets</a:t>
            </a:r>
            <a:endParaRPr lang="en-US" sz="1100" dirty="0"/>
          </a:p>
        </p:txBody>
      </p:sp>
      <p:sp>
        <p:nvSpPr>
          <p:cNvPr id="89" name="Rounded Rectangle 88"/>
          <p:cNvSpPr/>
          <p:nvPr/>
        </p:nvSpPr>
        <p:spPr>
          <a:xfrm>
            <a:off x="5486400" y="2937912"/>
            <a:ext cx="1386342" cy="588789"/>
          </a:xfrm>
          <a:prstGeom prst="round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0" name="Rounded Rectangle 89"/>
          <p:cNvSpPr/>
          <p:nvPr/>
        </p:nvSpPr>
        <p:spPr>
          <a:xfrm>
            <a:off x="3657456" y="2926445"/>
            <a:ext cx="1386342" cy="611725"/>
          </a:xfrm>
          <a:prstGeom prst="round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TextBox 28"/>
          <p:cNvSpPr txBox="1"/>
          <p:nvPr/>
        </p:nvSpPr>
        <p:spPr>
          <a:xfrm>
            <a:off x="3733800" y="2971800"/>
            <a:ext cx="1194324" cy="430887"/>
          </a:xfrm>
          <a:prstGeom prst="rect">
            <a:avLst/>
          </a:prstGeom>
          <a:noFill/>
        </p:spPr>
        <p:txBody>
          <a:bodyPr wrap="square" rtlCol="0">
            <a:spAutoFit/>
          </a:bodyPr>
          <a:lstStyle/>
          <a:p>
            <a:pPr algn="ctr"/>
            <a:r>
              <a:rPr lang="en-US" sz="1100" dirty="0" smtClean="0"/>
              <a:t>Change in public perception</a:t>
            </a:r>
            <a:endParaRPr lang="en-US" sz="1100" dirty="0"/>
          </a:p>
        </p:txBody>
      </p:sp>
      <p:sp>
        <p:nvSpPr>
          <p:cNvPr id="39" name="TextBox 38"/>
          <p:cNvSpPr txBox="1"/>
          <p:nvPr/>
        </p:nvSpPr>
        <p:spPr>
          <a:xfrm>
            <a:off x="5511482" y="2987957"/>
            <a:ext cx="1270318" cy="430887"/>
          </a:xfrm>
          <a:prstGeom prst="rect">
            <a:avLst/>
          </a:prstGeom>
          <a:noFill/>
        </p:spPr>
        <p:txBody>
          <a:bodyPr wrap="square" rtlCol="0">
            <a:spAutoFit/>
          </a:bodyPr>
          <a:lstStyle/>
          <a:p>
            <a:pPr algn="ctr"/>
            <a:r>
              <a:rPr lang="en-US" sz="1100" dirty="0" smtClean="0"/>
              <a:t>Environment of continuous change</a:t>
            </a:r>
            <a:endParaRPr lang="en-US" sz="1100" dirty="0"/>
          </a:p>
        </p:txBody>
      </p:sp>
    </p:spTree>
    <p:custDataLst>
      <p:tags r:id="rId1"/>
    </p:custDataLst>
    <p:extLst>
      <p:ext uri="{BB962C8B-B14F-4D97-AF65-F5344CB8AC3E}">
        <p14:creationId xmlns:p14="http://schemas.microsoft.com/office/powerpoint/2010/main" val="347423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613585" y="332253"/>
            <a:ext cx="6411881"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33006F"/>
                </a:solidFill>
                <a:effectLst/>
                <a:uLnTx/>
                <a:uFillTx/>
                <a:latin typeface="Encode Sans Normal" panose="02000000000000000000" pitchFamily="2" charset="0"/>
                <a:ea typeface="+mn-ea"/>
                <a:cs typeface="+mn-cs"/>
              </a:rPr>
              <a:t>Giving Time Back to the Researcher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33006F"/>
                </a:solidFill>
                <a:effectLst/>
                <a:uLnTx/>
                <a:uFillTx/>
                <a:latin typeface="Encode Sans Compressed" panose="02000000000000000000" pitchFamily="2" charset="0"/>
                <a:ea typeface="+mn-ea"/>
                <a:cs typeface="+mn-cs"/>
              </a:rPr>
              <a:t>Building capacity in research administration</a:t>
            </a:r>
            <a:endParaRPr kumimoji="0" lang="en-US" sz="2000" b="0" i="0" u="none" strike="noStrike" kern="1200" cap="none" spc="0" normalizeH="0" baseline="0" noProof="0" dirty="0">
              <a:ln>
                <a:noFill/>
              </a:ln>
              <a:solidFill>
                <a:srgbClr val="33006F"/>
              </a:solidFill>
              <a:effectLst/>
              <a:uLnTx/>
              <a:uFillTx/>
              <a:latin typeface="Encode Sans Compressed" panose="02000000000000000000" pitchFamily="2" charset="0"/>
              <a:ea typeface="+mn-ea"/>
              <a:cs typeface="+mn-cs"/>
            </a:endParaRPr>
          </a:p>
        </p:txBody>
      </p:sp>
      <p:pic>
        <p:nvPicPr>
          <p:cNvPr id="1026" name="Picture 2" descr="iStar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977" y="308376"/>
            <a:ext cx="1347524" cy="535082"/>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2" descr="C:\Users\hient2\Desktop\Giving Back Time\Giving Back Time vs2 graphic onl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13585" y="1096263"/>
            <a:ext cx="5130800" cy="5190237"/>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266700" y="1040139"/>
            <a:ext cx="409072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33006F"/>
                </a:solidFill>
                <a:effectLst/>
                <a:uLnTx/>
                <a:uFillTx/>
                <a:latin typeface="Encode Sans Narrow" panose="02000000000000000000" pitchFamily="2" charset="0"/>
                <a:ea typeface="+mn-ea"/>
                <a:cs typeface="+mn-cs"/>
              </a:rPr>
              <a:t>Three-part approach:</a:t>
            </a:r>
            <a:endParaRPr kumimoji="0" lang="en-US" sz="1800" b="1" i="0" u="none" strike="noStrike" kern="1200" cap="none" spc="0" normalizeH="0" baseline="0" noProof="0" dirty="0">
              <a:ln>
                <a:noFill/>
              </a:ln>
              <a:solidFill>
                <a:srgbClr val="33006F"/>
              </a:solidFill>
              <a:effectLst/>
              <a:uLnTx/>
              <a:uFillTx/>
              <a:latin typeface="Encode Sans Narrow" panose="02000000000000000000" pitchFamily="2" charset="0"/>
              <a:ea typeface="+mn-ea"/>
              <a:cs typeface="+mn-cs"/>
            </a:endParaRPr>
          </a:p>
        </p:txBody>
      </p:sp>
      <p:pic>
        <p:nvPicPr>
          <p:cNvPr id="10" name="Picture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72400" y="5835650"/>
            <a:ext cx="1371600" cy="923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p:cNvSpPr txBox="1"/>
          <p:nvPr/>
        </p:nvSpPr>
        <p:spPr>
          <a:xfrm>
            <a:off x="1104900" y="1960770"/>
            <a:ext cx="1889685"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FF8000"/>
                </a:solidFill>
                <a:effectLst/>
                <a:uLnTx/>
                <a:uFillTx/>
                <a:latin typeface="Calibri"/>
                <a:ea typeface="+mn-ea"/>
                <a:cs typeface="+mn-cs"/>
              </a:rPr>
              <a:t>Function-based website</a:t>
            </a:r>
            <a:endParaRPr kumimoji="0" lang="en-US" sz="1800" b="1" i="0" u="none" strike="noStrike" kern="1200" cap="none" spc="0" normalizeH="0" baseline="0" noProof="0" dirty="0">
              <a:ln>
                <a:noFill/>
              </a:ln>
              <a:solidFill>
                <a:srgbClr val="FF8000"/>
              </a:solidFill>
              <a:effectLst/>
              <a:uLnTx/>
              <a:uFillTx/>
              <a:latin typeface="Calibri"/>
              <a:ea typeface="+mn-ea"/>
              <a:cs typeface="+mn-cs"/>
            </a:endParaRPr>
          </a:p>
        </p:txBody>
      </p:sp>
      <p:sp>
        <p:nvSpPr>
          <p:cNvPr id="11" name="TextBox 10"/>
          <p:cNvSpPr txBox="1"/>
          <p:nvPr/>
        </p:nvSpPr>
        <p:spPr>
          <a:xfrm>
            <a:off x="7696200" y="1280925"/>
            <a:ext cx="1447800" cy="175432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noProof="0" dirty="0" smtClean="0">
                <a:ln>
                  <a:noFill/>
                </a:ln>
                <a:solidFill>
                  <a:srgbClr val="1547A7"/>
                </a:solidFill>
                <a:effectLst/>
                <a:uLnTx/>
                <a:uFillTx/>
                <a:latin typeface="Calibri"/>
                <a:ea typeface="+mn-ea"/>
                <a:cs typeface="+mn-cs"/>
              </a:rPr>
              <a:t>New Certificate in Research Administration to launch Fall, 2019</a:t>
            </a:r>
            <a:endParaRPr kumimoji="0" lang="en-US" sz="1800" b="1" i="0" u="none" strike="noStrike" kern="1200" cap="none" spc="0" normalizeH="0" baseline="0" noProof="0" dirty="0">
              <a:ln>
                <a:noFill/>
              </a:ln>
              <a:solidFill>
                <a:srgbClr val="1547A7"/>
              </a:solidFill>
              <a:effectLst/>
              <a:uLnTx/>
              <a:uFillTx/>
              <a:latin typeface="Calibri"/>
              <a:ea typeface="+mn-ea"/>
              <a:cs typeface="+mn-cs"/>
            </a:endParaRPr>
          </a:p>
        </p:txBody>
      </p:sp>
      <p:sp>
        <p:nvSpPr>
          <p:cNvPr id="12" name="TextBox 11"/>
          <p:cNvSpPr txBox="1"/>
          <p:nvPr/>
        </p:nvSpPr>
        <p:spPr>
          <a:xfrm>
            <a:off x="959939" y="4958486"/>
            <a:ext cx="2819400" cy="175432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808000"/>
                </a:solidFill>
                <a:effectLst/>
                <a:uLnTx/>
                <a:uFillTx/>
                <a:latin typeface="Calibri"/>
                <a:ea typeface="+mn-ea"/>
                <a:cs typeface="+mn-cs"/>
              </a:rPr>
              <a:t>MyResearch Portal</a:t>
            </a: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1800" b="1" i="0" u="none" strike="noStrike" kern="1200" cap="none" spc="0" normalizeH="0" baseline="0" noProof="0" dirty="0" smtClean="0">
                <a:ln>
                  <a:noFill/>
                </a:ln>
                <a:solidFill>
                  <a:srgbClr val="808000"/>
                </a:solidFill>
                <a:effectLst/>
                <a:uLnTx/>
                <a:uFillTx/>
                <a:latin typeface="Calibri"/>
                <a:ea typeface="+mn-ea"/>
                <a:cs typeface="+mn-cs"/>
              </a:rPr>
              <a:t>Training transcript</a:t>
            </a: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1800" b="1" i="0" u="none" strike="noStrike" kern="1200" cap="none" spc="0" normalizeH="0" baseline="0" noProof="0" dirty="0" smtClean="0">
                <a:ln>
                  <a:noFill/>
                </a:ln>
                <a:solidFill>
                  <a:srgbClr val="808000"/>
                </a:solidFill>
                <a:effectLst/>
                <a:uLnTx/>
                <a:uFillTx/>
                <a:latin typeface="Calibri"/>
                <a:ea typeface="+mn-ea"/>
                <a:cs typeface="+mn-cs"/>
              </a:rPr>
              <a:t>Funding status</a:t>
            </a: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1800" b="1" i="0" u="none" strike="noStrike" kern="1200" cap="none" spc="0" normalizeH="0" baseline="0" noProof="0" dirty="0" smtClean="0">
                <a:ln>
                  <a:noFill/>
                </a:ln>
                <a:solidFill>
                  <a:srgbClr val="808000"/>
                </a:solidFill>
                <a:effectLst/>
                <a:uLnTx/>
                <a:uFillTx/>
                <a:latin typeface="Calibri"/>
                <a:ea typeface="+mn-ea"/>
                <a:cs typeface="+mn-cs"/>
              </a:rPr>
              <a:t>ZipLine (IRB)</a:t>
            </a: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1800" b="1" i="0" u="none" strike="noStrike" kern="1200" cap="none" spc="0" normalizeH="0" baseline="0" noProof="0" dirty="0" smtClean="0">
                <a:ln>
                  <a:noFill/>
                </a:ln>
                <a:solidFill>
                  <a:srgbClr val="808000"/>
                </a:solidFill>
                <a:effectLst/>
                <a:uLnTx/>
                <a:uFillTx/>
                <a:latin typeface="Calibri"/>
                <a:ea typeface="+mn-ea"/>
                <a:cs typeface="+mn-cs"/>
              </a:rPr>
              <a:t>HoverBoard (IACUC)</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808000"/>
              </a:solidFill>
              <a:effectLst/>
              <a:uLnTx/>
              <a:uFillTx/>
              <a:latin typeface="Calibri"/>
              <a:ea typeface="+mn-ea"/>
              <a:cs typeface="+mn-cs"/>
            </a:endParaRPr>
          </a:p>
        </p:txBody>
      </p:sp>
      <p:sp>
        <p:nvSpPr>
          <p:cNvPr id="3" name="Rectangle 2"/>
          <p:cNvSpPr/>
          <p:nvPr/>
        </p:nvSpPr>
        <p:spPr>
          <a:xfrm>
            <a:off x="580262" y="6343481"/>
            <a:ext cx="3567578"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08000"/>
                </a:solidFill>
                <a:effectLst/>
                <a:uLnTx/>
                <a:uFillTx/>
                <a:latin typeface="Calibri"/>
                <a:ea typeface="+mn-ea"/>
                <a:cs typeface="+mn-cs"/>
              </a:rPr>
              <a:t>https://myresearch.washington.edu</a:t>
            </a:r>
          </a:p>
        </p:txBody>
      </p:sp>
    </p:spTree>
    <p:custDataLst>
      <p:tags r:id="rId1"/>
    </p:custDataLst>
    <p:extLst>
      <p:ext uri="{BB962C8B-B14F-4D97-AF65-F5344CB8AC3E}">
        <p14:creationId xmlns:p14="http://schemas.microsoft.com/office/powerpoint/2010/main" val="27653369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Marisa\Dropbox\2y2d\Web\SAB Plan images\SABP All Initiatives Horizontal Print.jpg"/>
          <p:cNvPicPr>
            <a:picLocks noChangeAspect="1" noChangeArrowheads="1"/>
          </p:cNvPicPr>
          <p:nvPr/>
        </p:nvPicPr>
        <p:blipFill>
          <a:blip r:embed="rId4" cstate="print"/>
          <a:srcRect/>
          <a:stretch>
            <a:fillRect/>
          </a:stretch>
        </p:blipFill>
        <p:spPr bwMode="auto">
          <a:xfrm>
            <a:off x="651867" y="0"/>
            <a:ext cx="7840266" cy="6858000"/>
          </a:xfrm>
          <a:prstGeom prst="rect">
            <a:avLst/>
          </a:prstGeom>
          <a:noFill/>
        </p:spPr>
      </p:pic>
      <p:sp>
        <p:nvSpPr>
          <p:cNvPr id="2" name="TextBox 1"/>
          <p:cNvSpPr txBox="1"/>
          <p:nvPr/>
        </p:nvSpPr>
        <p:spPr>
          <a:xfrm rot="5400000">
            <a:off x="7171432" y="2449802"/>
            <a:ext cx="3140870" cy="646331"/>
          </a:xfrm>
          <a:prstGeom prst="rect">
            <a:avLst/>
          </a:prstGeom>
          <a:noFill/>
        </p:spPr>
        <p:txBody>
          <a:bodyPr wrap="square" rtlCol="0">
            <a:spAutoFit/>
          </a:bodyPr>
          <a:lstStyle/>
          <a:p>
            <a:r>
              <a:rPr lang="en-US" sz="3600" b="1" dirty="0" smtClean="0">
                <a:solidFill>
                  <a:schemeClr val="accent6">
                    <a:lumMod val="75000"/>
                  </a:schemeClr>
                </a:solidFill>
              </a:rPr>
              <a:t>Example</a:t>
            </a:r>
            <a:endParaRPr lang="en-US" sz="3600" b="1" dirty="0">
              <a:solidFill>
                <a:schemeClr val="accent6">
                  <a:lumMod val="75000"/>
                </a:schemeClr>
              </a:solidFill>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6"/>
          <p:cNvSpPr txBox="1">
            <a:spLocks/>
          </p:cNvSpPr>
          <p:nvPr/>
        </p:nvSpPr>
        <p:spPr>
          <a:xfrm>
            <a:off x="0" y="0"/>
            <a:ext cx="9144000" cy="640080"/>
          </a:xfrm>
          <a:prstGeom prst="rect">
            <a:avLst/>
          </a:prstGeom>
          <a:solidFill>
            <a:schemeClr val="accent4">
              <a:lumMod val="50000"/>
            </a:schemeClr>
          </a:solidFill>
        </p:spPr>
        <p:txBody>
          <a:bodyPr vert="horz" lIns="91440" tIns="45720" rIns="91440" bIns="45720" rtlCol="0" anchor="ctr">
            <a:noAutofit/>
          </a:bodyPr>
          <a:lstStyle/>
          <a:p>
            <a:pPr lvl="0" algn="ctr"/>
            <a:r>
              <a:rPr lang="en-US" sz="2400" dirty="0" smtClean="0">
                <a:solidFill>
                  <a:schemeClr val="bg1"/>
                </a:solidFill>
              </a:rPr>
              <a:t>Review of work to date:  Last Year’s Deliverables</a:t>
            </a:r>
          </a:p>
        </p:txBody>
      </p:sp>
      <p:sp>
        <p:nvSpPr>
          <p:cNvPr id="23" name="Rounded Rectangle 22"/>
          <p:cNvSpPr/>
          <p:nvPr/>
        </p:nvSpPr>
        <p:spPr>
          <a:xfrm>
            <a:off x="2209800" y="762000"/>
            <a:ext cx="6629400" cy="1600200"/>
          </a:xfrm>
          <a:prstGeom prst="roundRect">
            <a:avLst/>
          </a:prstGeom>
          <a:solidFill>
            <a:schemeClr val="accent3">
              <a:lumMod val="60000"/>
              <a:lumOff val="40000"/>
            </a:schemeClr>
          </a:solidFill>
          <a:ln w="6350" cmpd="sng">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000" b="1" dirty="0">
                <a:solidFill>
                  <a:schemeClr val="tx1"/>
                </a:solidFill>
              </a:rPr>
              <a:t>Sustainable Academic Business </a:t>
            </a:r>
            <a:r>
              <a:rPr lang="en-US" sz="2000" b="1" dirty="0" smtClean="0">
                <a:solidFill>
                  <a:schemeClr val="tx1"/>
                </a:solidFill>
              </a:rPr>
              <a:t>Plan</a:t>
            </a:r>
            <a:endParaRPr lang="en-US" sz="2000" b="1" dirty="0">
              <a:solidFill>
                <a:schemeClr val="tx1"/>
              </a:solidFill>
            </a:endParaRPr>
          </a:p>
          <a:p>
            <a:pPr algn="ctr"/>
            <a:r>
              <a:rPr lang="en-US" sz="1400" b="1" dirty="0" smtClean="0">
                <a:solidFill>
                  <a:schemeClr val="tx1"/>
                </a:solidFill>
              </a:rPr>
              <a:t>Align activities with our 2y2d strategic priorities</a:t>
            </a:r>
          </a:p>
          <a:p>
            <a:pPr algn="ctr"/>
            <a:r>
              <a:rPr lang="en-US" sz="1400" b="1" dirty="0" smtClean="0">
                <a:solidFill>
                  <a:schemeClr val="tx1"/>
                </a:solidFill>
              </a:rPr>
              <a:t>Create a new business plan for the UW</a:t>
            </a:r>
          </a:p>
          <a:p>
            <a:pPr algn="ctr"/>
            <a:endParaRPr lang="en-US" sz="1400" b="1" dirty="0">
              <a:solidFill>
                <a:schemeClr val="tx1"/>
              </a:solidFill>
            </a:endParaRPr>
          </a:p>
          <a:p>
            <a:pPr algn="ctr"/>
            <a:endParaRPr lang="en-US" sz="1400" b="1" dirty="0" smtClean="0">
              <a:solidFill>
                <a:schemeClr val="tx1"/>
              </a:solidFill>
            </a:endParaRPr>
          </a:p>
          <a:p>
            <a:pPr algn="ctr"/>
            <a:endParaRPr lang="en-US" sz="1400" b="1" dirty="0">
              <a:solidFill>
                <a:schemeClr val="tx1"/>
              </a:solidFill>
            </a:endParaRPr>
          </a:p>
          <a:p>
            <a:pPr algn="ctr"/>
            <a:endParaRPr lang="en-US" sz="1400" b="1" dirty="0" smtClean="0">
              <a:solidFill>
                <a:schemeClr val="tx1"/>
              </a:solidFill>
            </a:endParaRPr>
          </a:p>
        </p:txBody>
      </p:sp>
      <p:sp>
        <p:nvSpPr>
          <p:cNvPr id="24" name="TextBox 23"/>
          <p:cNvSpPr txBox="1"/>
          <p:nvPr/>
        </p:nvSpPr>
        <p:spPr>
          <a:xfrm>
            <a:off x="152400" y="2667000"/>
            <a:ext cx="1752600" cy="646331"/>
          </a:xfrm>
          <a:prstGeom prst="rect">
            <a:avLst/>
          </a:prstGeom>
          <a:noFill/>
        </p:spPr>
        <p:txBody>
          <a:bodyPr wrap="square" rtlCol="0">
            <a:spAutoFit/>
          </a:bodyPr>
          <a:lstStyle/>
          <a:p>
            <a:r>
              <a:rPr lang="en-US" b="1" dirty="0" smtClean="0"/>
              <a:t>2010-11 Initiatives</a:t>
            </a:r>
          </a:p>
        </p:txBody>
      </p:sp>
      <p:sp>
        <p:nvSpPr>
          <p:cNvPr id="25" name="Right Arrow 24"/>
          <p:cNvSpPr/>
          <p:nvPr/>
        </p:nvSpPr>
        <p:spPr>
          <a:xfrm>
            <a:off x="1648690" y="2715490"/>
            <a:ext cx="457200" cy="457200"/>
          </a:xfrm>
          <a:prstGeom prst="righ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152400" y="1447800"/>
            <a:ext cx="1447800" cy="923330"/>
          </a:xfrm>
          <a:prstGeom prst="rect">
            <a:avLst/>
          </a:prstGeom>
          <a:noFill/>
        </p:spPr>
        <p:txBody>
          <a:bodyPr wrap="square" rtlCol="0">
            <a:spAutoFit/>
          </a:bodyPr>
          <a:lstStyle/>
          <a:p>
            <a:r>
              <a:rPr lang="en-US" b="1" dirty="0" smtClean="0"/>
              <a:t>What are our near-term goals?</a:t>
            </a:r>
          </a:p>
        </p:txBody>
      </p:sp>
      <p:sp>
        <p:nvSpPr>
          <p:cNvPr id="27" name="Right Arrow 26"/>
          <p:cNvSpPr/>
          <p:nvPr/>
        </p:nvSpPr>
        <p:spPr>
          <a:xfrm>
            <a:off x="1614055" y="1600200"/>
            <a:ext cx="457200" cy="457200"/>
          </a:xfrm>
          <a:prstGeom prst="right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152400" y="3429000"/>
            <a:ext cx="1752600" cy="646331"/>
          </a:xfrm>
          <a:prstGeom prst="rect">
            <a:avLst/>
          </a:prstGeom>
          <a:noFill/>
        </p:spPr>
        <p:txBody>
          <a:bodyPr wrap="square" rtlCol="0">
            <a:spAutoFit/>
          </a:bodyPr>
          <a:lstStyle/>
          <a:p>
            <a:r>
              <a:rPr lang="en-US" b="1" dirty="0" smtClean="0"/>
              <a:t>2010-11 Deliverables</a:t>
            </a:r>
          </a:p>
        </p:txBody>
      </p:sp>
      <p:sp>
        <p:nvSpPr>
          <p:cNvPr id="29" name="Right Arrow 28"/>
          <p:cNvSpPr/>
          <p:nvPr/>
        </p:nvSpPr>
        <p:spPr>
          <a:xfrm>
            <a:off x="1641765" y="3505200"/>
            <a:ext cx="457200" cy="457200"/>
          </a:xfrm>
          <a:prstGeom prst="righ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ounded Rectangle 29"/>
          <p:cNvSpPr/>
          <p:nvPr/>
        </p:nvSpPr>
        <p:spPr>
          <a:xfrm>
            <a:off x="2514600" y="1600200"/>
            <a:ext cx="1524000" cy="685800"/>
          </a:xfrm>
          <a:prstGeom prst="roundRect">
            <a:avLst/>
          </a:prstGeom>
          <a:solidFill>
            <a:schemeClr val="accent3">
              <a:lumMod val="40000"/>
              <a:lumOff val="60000"/>
            </a:schemeClr>
          </a:solidFill>
          <a:ln w="19050" cmpd="sng">
            <a:solidFill>
              <a:schemeClr val="accent4">
                <a:lumMod val="75000"/>
              </a:schemeClr>
            </a:solidFill>
            <a:prstDash val="solid"/>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marL="55563" algn="ctr"/>
            <a:r>
              <a:rPr lang="en-US" sz="1500" b="1" dirty="0" smtClean="0">
                <a:solidFill>
                  <a:schemeClr val="tx1"/>
                </a:solidFill>
              </a:rPr>
              <a:t>Increase Revenues</a:t>
            </a:r>
            <a:endParaRPr lang="en-US" sz="1500" b="1" dirty="0">
              <a:solidFill>
                <a:schemeClr val="tx1"/>
              </a:solidFill>
            </a:endParaRPr>
          </a:p>
        </p:txBody>
      </p:sp>
      <p:sp>
        <p:nvSpPr>
          <p:cNvPr id="31" name="Rounded Rectangle 30"/>
          <p:cNvSpPr/>
          <p:nvPr/>
        </p:nvSpPr>
        <p:spPr>
          <a:xfrm>
            <a:off x="4038600" y="1600200"/>
            <a:ext cx="1524000" cy="685800"/>
          </a:xfrm>
          <a:prstGeom prst="roundRect">
            <a:avLst/>
          </a:prstGeom>
          <a:solidFill>
            <a:schemeClr val="accent3">
              <a:lumMod val="40000"/>
              <a:lumOff val="60000"/>
            </a:schemeClr>
          </a:solidFill>
          <a:ln w="19050" cmpd="sng">
            <a:solidFill>
              <a:schemeClr val="accent4">
                <a:lumMod val="75000"/>
              </a:schemeClr>
            </a:solidFill>
            <a:prstDash val="solid"/>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marL="55563" algn="ctr"/>
            <a:r>
              <a:rPr lang="en-US" sz="1500" b="1" dirty="0" smtClean="0">
                <a:solidFill>
                  <a:schemeClr val="tx1"/>
                </a:solidFill>
              </a:rPr>
              <a:t>Decrease Costs</a:t>
            </a:r>
            <a:endParaRPr lang="en-US" sz="1500" b="1" dirty="0">
              <a:solidFill>
                <a:schemeClr val="tx1"/>
              </a:solidFill>
            </a:endParaRPr>
          </a:p>
        </p:txBody>
      </p:sp>
      <p:sp>
        <p:nvSpPr>
          <p:cNvPr id="32" name="Rounded Rectangle 31"/>
          <p:cNvSpPr/>
          <p:nvPr/>
        </p:nvSpPr>
        <p:spPr>
          <a:xfrm>
            <a:off x="5562600" y="1600200"/>
            <a:ext cx="1524000" cy="685800"/>
          </a:xfrm>
          <a:prstGeom prst="roundRect">
            <a:avLst/>
          </a:prstGeom>
          <a:solidFill>
            <a:schemeClr val="accent3">
              <a:lumMod val="40000"/>
              <a:lumOff val="60000"/>
            </a:schemeClr>
          </a:solidFill>
          <a:ln w="19050" cmpd="sng">
            <a:solidFill>
              <a:schemeClr val="accent4">
                <a:lumMod val="75000"/>
              </a:schemeClr>
            </a:solidFill>
            <a:prstDash val="solid"/>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marL="55563" algn="ctr"/>
            <a:r>
              <a:rPr lang="en-US" sz="1500" b="1" dirty="0" smtClean="0">
                <a:solidFill>
                  <a:schemeClr val="tx1"/>
                </a:solidFill>
              </a:rPr>
              <a:t>Invest in People</a:t>
            </a:r>
            <a:endParaRPr lang="en-US" sz="1500" b="1" dirty="0">
              <a:solidFill>
                <a:schemeClr val="tx1"/>
              </a:solidFill>
            </a:endParaRPr>
          </a:p>
        </p:txBody>
      </p:sp>
      <p:sp>
        <p:nvSpPr>
          <p:cNvPr id="33" name="Rounded Rectangle 32"/>
          <p:cNvSpPr/>
          <p:nvPr/>
        </p:nvSpPr>
        <p:spPr>
          <a:xfrm>
            <a:off x="7086600" y="1600200"/>
            <a:ext cx="1524000" cy="685800"/>
          </a:xfrm>
          <a:prstGeom prst="roundRect">
            <a:avLst/>
          </a:prstGeom>
          <a:solidFill>
            <a:schemeClr val="accent3">
              <a:lumMod val="40000"/>
              <a:lumOff val="60000"/>
            </a:schemeClr>
          </a:solidFill>
          <a:ln w="19050" cmpd="sng">
            <a:solidFill>
              <a:schemeClr val="accent4">
                <a:lumMod val="75000"/>
              </a:schemeClr>
            </a:solidFill>
            <a:prstDash val="solid"/>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marL="55563" algn="ctr"/>
            <a:r>
              <a:rPr lang="en-US" sz="1500" b="1" dirty="0" smtClean="0">
                <a:solidFill>
                  <a:schemeClr val="tx1"/>
                </a:solidFill>
              </a:rPr>
              <a:t>Invest in Infrastructure</a:t>
            </a:r>
            <a:endParaRPr lang="en-US" sz="1500" b="1" dirty="0">
              <a:solidFill>
                <a:schemeClr val="tx1"/>
              </a:solidFill>
            </a:endParaRPr>
          </a:p>
        </p:txBody>
      </p:sp>
      <p:sp>
        <p:nvSpPr>
          <p:cNvPr id="34" name="Rounded Rectangle 33"/>
          <p:cNvSpPr/>
          <p:nvPr/>
        </p:nvSpPr>
        <p:spPr>
          <a:xfrm>
            <a:off x="2362200" y="2514600"/>
            <a:ext cx="1600200" cy="762000"/>
          </a:xfrm>
          <a:prstGeom prst="roundRect">
            <a:avLst/>
          </a:prstGeom>
          <a:solidFill>
            <a:schemeClr val="accent1">
              <a:lumMod val="60000"/>
              <a:lumOff val="40000"/>
            </a:schemeClr>
          </a:solidFill>
          <a:ln w="19050">
            <a:noFill/>
            <a:prstDash val="sys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400" b="1" dirty="0" smtClean="0">
                <a:solidFill>
                  <a:schemeClr val="tx1"/>
                </a:solidFill>
              </a:rPr>
              <a:t>Organizational Effectiveness</a:t>
            </a:r>
            <a:endParaRPr lang="en-US" sz="1400" b="1" dirty="0">
              <a:solidFill>
                <a:schemeClr val="tx1"/>
              </a:solidFill>
            </a:endParaRPr>
          </a:p>
        </p:txBody>
      </p:sp>
      <p:sp>
        <p:nvSpPr>
          <p:cNvPr id="35" name="Rounded Rectangle 34"/>
          <p:cNvSpPr/>
          <p:nvPr/>
        </p:nvSpPr>
        <p:spPr>
          <a:xfrm>
            <a:off x="3962400" y="2514600"/>
            <a:ext cx="1600200" cy="762000"/>
          </a:xfrm>
          <a:prstGeom prst="roundRect">
            <a:avLst/>
          </a:prstGeom>
          <a:solidFill>
            <a:schemeClr val="accent1">
              <a:lumMod val="60000"/>
              <a:lumOff val="40000"/>
            </a:schemeClr>
          </a:solidFill>
          <a:ln w="19050">
            <a:noFill/>
            <a:prstDash val="sys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49213" algn="ctr"/>
            <a:r>
              <a:rPr lang="en-US" sz="1400" b="1" dirty="0" smtClean="0">
                <a:solidFill>
                  <a:schemeClr val="tx1"/>
                </a:solidFill>
              </a:rPr>
              <a:t>Academic Program Evaluation</a:t>
            </a:r>
            <a:endParaRPr lang="en-US" sz="1400" b="1" dirty="0">
              <a:solidFill>
                <a:schemeClr val="tx1"/>
              </a:solidFill>
            </a:endParaRPr>
          </a:p>
        </p:txBody>
      </p:sp>
      <p:sp>
        <p:nvSpPr>
          <p:cNvPr id="36" name="Rounded Rectangle 35"/>
          <p:cNvSpPr/>
          <p:nvPr/>
        </p:nvSpPr>
        <p:spPr>
          <a:xfrm>
            <a:off x="5569525" y="2514600"/>
            <a:ext cx="1600200" cy="762000"/>
          </a:xfrm>
          <a:prstGeom prst="roundRect">
            <a:avLst/>
          </a:prstGeom>
          <a:solidFill>
            <a:schemeClr val="accent1">
              <a:lumMod val="60000"/>
              <a:lumOff val="40000"/>
            </a:schemeClr>
          </a:solidFill>
          <a:ln w="19050">
            <a:noFill/>
            <a:prstDash val="sys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49213" algn="ctr"/>
            <a:r>
              <a:rPr lang="en-US" sz="1400" b="1" dirty="0" smtClean="0">
                <a:solidFill>
                  <a:schemeClr val="tx1"/>
                </a:solidFill>
              </a:rPr>
              <a:t>Interdisciplinary Teaching &amp; Research</a:t>
            </a:r>
            <a:endParaRPr lang="en-US" sz="1400" b="1" dirty="0">
              <a:solidFill>
                <a:schemeClr val="tx1"/>
              </a:solidFill>
            </a:endParaRPr>
          </a:p>
        </p:txBody>
      </p:sp>
      <p:sp>
        <p:nvSpPr>
          <p:cNvPr id="37" name="Rounded Rectangle 36"/>
          <p:cNvSpPr/>
          <p:nvPr/>
        </p:nvSpPr>
        <p:spPr>
          <a:xfrm>
            <a:off x="7162800" y="2514600"/>
            <a:ext cx="1600200" cy="762000"/>
          </a:xfrm>
          <a:prstGeom prst="roundRect">
            <a:avLst/>
          </a:prstGeom>
          <a:solidFill>
            <a:schemeClr val="accent1">
              <a:lumMod val="60000"/>
              <a:lumOff val="40000"/>
            </a:schemeClr>
          </a:solidFill>
          <a:ln w="19050">
            <a:noFill/>
            <a:prstDash val="sys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49213" algn="ctr"/>
            <a:r>
              <a:rPr lang="en-US" sz="1400" b="1" dirty="0" smtClean="0">
                <a:solidFill>
                  <a:schemeClr val="tx1"/>
                </a:solidFill>
              </a:rPr>
              <a:t>Teaching &amp; Learning in the digital age</a:t>
            </a:r>
            <a:endParaRPr lang="en-US" sz="1400" b="1" dirty="0">
              <a:solidFill>
                <a:schemeClr val="tx1"/>
              </a:solidFill>
            </a:endParaRPr>
          </a:p>
        </p:txBody>
      </p:sp>
      <p:sp>
        <p:nvSpPr>
          <p:cNvPr id="38" name="Rounded Rectangle 37"/>
          <p:cNvSpPr/>
          <p:nvPr/>
        </p:nvSpPr>
        <p:spPr>
          <a:xfrm>
            <a:off x="2362200" y="3276600"/>
            <a:ext cx="1600200" cy="3505200"/>
          </a:xfrm>
          <a:prstGeom prst="roundRect">
            <a:avLst/>
          </a:prstGeom>
          <a:solidFill>
            <a:schemeClr val="accent1">
              <a:lumMod val="60000"/>
              <a:lumOff val="40000"/>
            </a:schemeClr>
          </a:solidFill>
          <a:ln w="19050">
            <a:noFill/>
            <a:prstDash val="sys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57163" indent="-157163">
              <a:buFont typeface="+mj-lt"/>
              <a:buAutoNum type="arabicPeriod"/>
            </a:pPr>
            <a:r>
              <a:rPr lang="en-US" sz="1400" dirty="0" smtClean="0">
                <a:solidFill>
                  <a:schemeClr val="tx1"/>
                </a:solidFill>
              </a:rPr>
              <a:t>Conducted intake of all admin units</a:t>
            </a:r>
          </a:p>
          <a:p>
            <a:pPr marL="157163" indent="-157163">
              <a:buFont typeface="+mj-lt"/>
              <a:buAutoNum type="arabicPeriod"/>
            </a:pPr>
            <a:r>
              <a:rPr lang="en-US" sz="1400" dirty="0" smtClean="0">
                <a:solidFill>
                  <a:schemeClr val="tx1"/>
                </a:solidFill>
              </a:rPr>
              <a:t>Provided training,  consultation, facilitation, PI, PM, metrics creation, &amp; spider mapping services</a:t>
            </a:r>
          </a:p>
          <a:p>
            <a:pPr marL="157163" indent="-157163">
              <a:buFont typeface="+mj-lt"/>
              <a:buAutoNum type="arabicPeriod"/>
            </a:pPr>
            <a:r>
              <a:rPr lang="en-US" sz="1400" dirty="0" smtClean="0">
                <a:solidFill>
                  <a:schemeClr val="tx1"/>
                </a:solidFill>
              </a:rPr>
              <a:t>Conducted peer review</a:t>
            </a:r>
          </a:p>
          <a:p>
            <a:pPr marL="157163" indent="-157163">
              <a:buFont typeface="+mj-lt"/>
              <a:buAutoNum type="arabicPeriod"/>
            </a:pPr>
            <a:r>
              <a:rPr lang="en-US" sz="1400" dirty="0" smtClean="0">
                <a:solidFill>
                  <a:schemeClr val="tx1"/>
                </a:solidFill>
              </a:rPr>
              <a:t>Compiled unit process improvements</a:t>
            </a:r>
          </a:p>
          <a:p>
            <a:pPr marL="171450" indent="-157163"/>
            <a:endParaRPr lang="en-US" sz="1400" dirty="0">
              <a:solidFill>
                <a:schemeClr val="tx1"/>
              </a:solidFill>
            </a:endParaRPr>
          </a:p>
        </p:txBody>
      </p:sp>
      <p:sp>
        <p:nvSpPr>
          <p:cNvPr id="39" name="Rounded Rectangle 38"/>
          <p:cNvSpPr/>
          <p:nvPr/>
        </p:nvSpPr>
        <p:spPr>
          <a:xfrm>
            <a:off x="3962400" y="3276600"/>
            <a:ext cx="1600200" cy="3505200"/>
          </a:xfrm>
          <a:prstGeom prst="roundRect">
            <a:avLst/>
          </a:prstGeom>
          <a:solidFill>
            <a:schemeClr val="accent1">
              <a:lumMod val="60000"/>
              <a:lumOff val="40000"/>
            </a:schemeClr>
          </a:solidFill>
          <a:ln w="19050">
            <a:noFill/>
            <a:prstDash val="sys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57163">
              <a:buFont typeface="+mj-lt"/>
              <a:buAutoNum type="arabicPeriod"/>
            </a:pPr>
            <a:r>
              <a:rPr lang="en-US" sz="1400" dirty="0" smtClean="0">
                <a:solidFill>
                  <a:schemeClr val="tx1"/>
                </a:solidFill>
              </a:rPr>
              <a:t>Designed and implemented  launch of program evaluation for all academic units in coordination with the annual budget process</a:t>
            </a:r>
          </a:p>
          <a:p>
            <a:pPr marL="171450" indent="-157163">
              <a:buFont typeface="+mj-lt"/>
              <a:buAutoNum type="arabicPeriod"/>
            </a:pPr>
            <a:r>
              <a:rPr lang="en-US" sz="1400" dirty="0" smtClean="0">
                <a:solidFill>
                  <a:schemeClr val="tx1"/>
                </a:solidFill>
              </a:rPr>
              <a:t>Evaluated launch, collecting feedback, lessons learned </a:t>
            </a:r>
          </a:p>
          <a:p>
            <a:pPr marL="171450" indent="-157163">
              <a:buFont typeface="+mj-lt"/>
              <a:buAutoNum type="arabicPeriod"/>
            </a:pPr>
            <a:r>
              <a:rPr lang="en-US" sz="1400" dirty="0" smtClean="0">
                <a:solidFill>
                  <a:schemeClr val="tx1"/>
                </a:solidFill>
              </a:rPr>
              <a:t>Updated process, timeline, metrics  for 2011-12</a:t>
            </a:r>
            <a:endParaRPr lang="en-US" sz="1400" b="1" dirty="0">
              <a:solidFill>
                <a:schemeClr val="tx1"/>
              </a:solidFill>
            </a:endParaRPr>
          </a:p>
        </p:txBody>
      </p:sp>
      <p:sp>
        <p:nvSpPr>
          <p:cNvPr id="40" name="Rounded Rectangle 39"/>
          <p:cNvSpPr/>
          <p:nvPr/>
        </p:nvSpPr>
        <p:spPr>
          <a:xfrm>
            <a:off x="7162800" y="3276600"/>
            <a:ext cx="1600200" cy="3505200"/>
          </a:xfrm>
          <a:prstGeom prst="roundRect">
            <a:avLst/>
          </a:prstGeom>
          <a:solidFill>
            <a:schemeClr val="accent1">
              <a:lumMod val="60000"/>
              <a:lumOff val="40000"/>
            </a:schemeClr>
          </a:solidFill>
          <a:ln w="19050">
            <a:noFill/>
            <a:prstDash val="sys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63513" indent="-157163">
              <a:buFont typeface="+mj-lt"/>
              <a:buAutoNum type="arabicPeriod"/>
            </a:pPr>
            <a:r>
              <a:rPr lang="en-US" sz="1400" dirty="0" smtClean="0">
                <a:solidFill>
                  <a:schemeClr val="tx1"/>
                </a:solidFill>
              </a:rPr>
              <a:t>Piloted faculty learning communities </a:t>
            </a:r>
          </a:p>
          <a:p>
            <a:pPr marL="163513" indent="-157163">
              <a:buFont typeface="+mj-lt"/>
              <a:buAutoNum type="arabicPeriod"/>
            </a:pPr>
            <a:r>
              <a:rPr lang="en-US" sz="1400" dirty="0" smtClean="0">
                <a:solidFill>
                  <a:schemeClr val="tx1"/>
                </a:solidFill>
              </a:rPr>
              <a:t>Drafted Center for Teaching &amp; Learning mission, vision &amp; values</a:t>
            </a:r>
          </a:p>
          <a:p>
            <a:pPr marL="163513" indent="-157163">
              <a:buFont typeface="+mj-lt"/>
              <a:buAutoNum type="arabicPeriod"/>
            </a:pPr>
            <a:r>
              <a:rPr lang="en-US" sz="1400" dirty="0" smtClean="0">
                <a:solidFill>
                  <a:schemeClr val="tx1"/>
                </a:solidFill>
              </a:rPr>
              <a:t>Partnered with student tech fee on wifi &amp; “my plan”</a:t>
            </a:r>
          </a:p>
          <a:p>
            <a:pPr marL="163513" indent="-157163">
              <a:buFont typeface="+mj-lt"/>
              <a:buAutoNum type="arabicPeriod"/>
            </a:pPr>
            <a:r>
              <a:rPr lang="en-US" sz="1400" dirty="0" smtClean="0">
                <a:solidFill>
                  <a:schemeClr val="tx1"/>
                </a:solidFill>
              </a:rPr>
              <a:t>Planned LMS pilot in 3 locations for 2011-12 </a:t>
            </a:r>
            <a:endParaRPr lang="en-US" sz="1400" dirty="0">
              <a:solidFill>
                <a:schemeClr val="tx1"/>
              </a:solidFill>
            </a:endParaRPr>
          </a:p>
        </p:txBody>
      </p:sp>
      <p:sp>
        <p:nvSpPr>
          <p:cNvPr id="41" name="Rounded Rectangle 40"/>
          <p:cNvSpPr/>
          <p:nvPr/>
        </p:nvSpPr>
        <p:spPr>
          <a:xfrm>
            <a:off x="5569525" y="3276600"/>
            <a:ext cx="1600200" cy="3505200"/>
          </a:xfrm>
          <a:prstGeom prst="roundRect">
            <a:avLst/>
          </a:prstGeom>
          <a:solidFill>
            <a:schemeClr val="accent1">
              <a:lumMod val="60000"/>
              <a:lumOff val="40000"/>
            </a:schemeClr>
          </a:solidFill>
          <a:ln w="19050">
            <a:noFill/>
            <a:prstDash val="sys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57163">
              <a:spcBef>
                <a:spcPts val="600"/>
              </a:spcBef>
              <a:spcAft>
                <a:spcPts val="600"/>
              </a:spcAft>
              <a:buFont typeface="+mj-lt"/>
              <a:buAutoNum type="arabicPeriod"/>
            </a:pPr>
            <a:r>
              <a:rPr lang="en-US" sz="1400" dirty="0" smtClean="0">
                <a:solidFill>
                  <a:schemeClr val="tx1"/>
                </a:solidFill>
              </a:rPr>
              <a:t>Drafted best practices for joint appointments</a:t>
            </a:r>
          </a:p>
          <a:p>
            <a:pPr marL="171450" indent="-157163">
              <a:spcBef>
                <a:spcPts val="600"/>
              </a:spcBef>
              <a:spcAft>
                <a:spcPts val="600"/>
              </a:spcAft>
              <a:buFont typeface="+mj-lt"/>
              <a:buAutoNum type="arabicPeriod"/>
            </a:pPr>
            <a:r>
              <a:rPr lang="en-US" sz="1400" dirty="0" smtClean="0">
                <a:solidFill>
                  <a:schemeClr val="tx1"/>
                </a:solidFill>
              </a:rPr>
              <a:t>Created guidelines &amp; handbook for new centers</a:t>
            </a:r>
          </a:p>
          <a:p>
            <a:pPr marL="171450" indent="-157163">
              <a:spcBef>
                <a:spcPts val="600"/>
              </a:spcBef>
              <a:spcAft>
                <a:spcPts val="600"/>
              </a:spcAft>
              <a:buFont typeface="+mj-lt"/>
              <a:buAutoNum type="arabicPeriod"/>
            </a:pPr>
            <a:r>
              <a:rPr lang="en-US" sz="1400" dirty="0" smtClean="0">
                <a:solidFill>
                  <a:schemeClr val="tx1"/>
                </a:solidFill>
              </a:rPr>
              <a:t>Conducted inventory of joint/adjunct appointments, courses, double majors  (pending)</a:t>
            </a:r>
          </a:p>
          <a:p>
            <a:pPr marL="171450" indent="-157163"/>
            <a:endParaRPr lang="en-US" sz="1400" b="1" dirty="0">
              <a:solidFill>
                <a:schemeClr val="tx1"/>
              </a:solidFill>
            </a:endParaRPr>
          </a:p>
        </p:txBody>
      </p:sp>
      <p:sp>
        <p:nvSpPr>
          <p:cNvPr id="42" name="Right Arrow 41"/>
          <p:cNvSpPr/>
          <p:nvPr/>
        </p:nvSpPr>
        <p:spPr>
          <a:xfrm rot="5400000">
            <a:off x="5311553" y="1650357"/>
            <a:ext cx="457200" cy="1576086"/>
          </a:xfrm>
          <a:prstGeom prst="rightArrow">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4"/>
          <a:stretch>
            <a:fillRect/>
          </a:stretch>
        </p:blipFill>
        <p:spPr>
          <a:xfrm rot="13249649">
            <a:off x="1115527" y="3036104"/>
            <a:ext cx="969348" cy="3328704"/>
          </a:xfrm>
          <a:prstGeom prst="rect">
            <a:avLst/>
          </a:prstGeom>
        </p:spPr>
      </p:pic>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UW POWERPOINT TEMPLATE" val="Zealy0BE"/>
  <p:tag name="ARTICULATE_PROJECT_OPEN" val="0"/>
  <p:tag name="ARTICULATE_SLIDE_COUNT" val="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UW Power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UW Brand">
      <a:dk1>
        <a:srgbClr val="33006F"/>
      </a:dk1>
      <a:lt1>
        <a:srgbClr val="E8D3A2"/>
      </a:lt1>
      <a:dk2>
        <a:srgbClr val="33006F"/>
      </a:dk2>
      <a:lt2>
        <a:srgbClr val="FFFFFF"/>
      </a:lt2>
      <a:accent1>
        <a:srgbClr val="33006F"/>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UW Powerpoint template</Template>
  <TotalTime>9496</TotalTime>
  <Words>722</Words>
  <Application>Microsoft Office PowerPoint</Application>
  <PresentationFormat>On-screen Show (4:3)</PresentationFormat>
  <Paragraphs>113</Paragraphs>
  <Slides>7</Slides>
  <Notes>4</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7</vt:i4>
      </vt:variant>
    </vt:vector>
  </HeadingPairs>
  <TitlesOfParts>
    <vt:vector size="19" baseType="lpstr">
      <vt:lpstr>ＭＳ Ｐゴシック</vt:lpstr>
      <vt:lpstr>Arial</vt:lpstr>
      <vt:lpstr>Calibri</vt:lpstr>
      <vt:lpstr>Encode Sans Compressed</vt:lpstr>
      <vt:lpstr>Encode Sans Narrow</vt:lpstr>
      <vt:lpstr>Encode Sans Normal</vt:lpstr>
      <vt:lpstr>Encode Sans Normal Black</vt:lpstr>
      <vt:lpstr>Frutiger 55 Roman</vt:lpstr>
      <vt:lpstr>Lucida Grande</vt:lpstr>
      <vt:lpstr>Open Sans</vt:lpstr>
      <vt:lpstr>UW Powerpoint template</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Marisa</dc:creator>
  <cp:lastModifiedBy>Linda Gamman</cp:lastModifiedBy>
  <cp:revision>194</cp:revision>
  <cp:lastPrinted>2019-03-18T22:02:08Z</cp:lastPrinted>
  <dcterms:created xsi:type="dcterms:W3CDTF">2011-03-26T22:10:30Z</dcterms:created>
  <dcterms:modified xsi:type="dcterms:W3CDTF">2019-07-10T17:48:41Z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47B8A0B7-68CF-4A06-9404-E3523D2B80FA</vt:lpwstr>
  </property>
  <property fmtid="{D5CDD505-2E9C-101B-9397-08002B2CF9AE}" pid="3" name="ArticulatePath">
    <vt:lpwstr>9.19.11 Slides--Sustainable Academic Business Plan Steering Committee</vt:lpwstr>
  </property>
</Properties>
</file>