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EF"/>
    <a:srgbClr val="FFCB05"/>
    <a:srgbClr val="005BAA"/>
    <a:srgbClr val="00519B"/>
    <a:srgbClr val="E6E7E8"/>
    <a:srgbClr val="E65B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8" autoAdjust="0"/>
    <p:restoredTop sz="96727" autoAdjust="0"/>
  </p:normalViewPr>
  <p:slideViewPr>
    <p:cSldViewPr snapToGrid="0">
      <p:cViewPr varScale="1">
        <p:scale>
          <a:sx n="120" d="100"/>
          <a:sy n="120" d="100"/>
        </p:scale>
        <p:origin x="120" y="1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vereaux, Holli" userId="6f31b8d2-0575-4fab-a605-72fdb0f59d05" providerId="ADAL" clId="{5841B4B5-CAB8-4D1B-A819-BAE93B54272A}"/>
    <pc:docChg chg="custSel modSld">
      <pc:chgData name="Devereaux, Holli" userId="6f31b8d2-0575-4fab-a605-72fdb0f59d05" providerId="ADAL" clId="{5841B4B5-CAB8-4D1B-A819-BAE93B54272A}" dt="2020-12-14T17:57:14.664" v="101" actId="20577"/>
      <pc:docMkLst>
        <pc:docMk/>
      </pc:docMkLst>
      <pc:sldChg chg="modSp">
        <pc:chgData name="Devereaux, Holli" userId="6f31b8d2-0575-4fab-a605-72fdb0f59d05" providerId="ADAL" clId="{5841B4B5-CAB8-4D1B-A819-BAE93B54272A}" dt="2020-12-14T17:56:59.070" v="86" actId="20577"/>
        <pc:sldMkLst>
          <pc:docMk/>
          <pc:sldMk cId="1247070954" sldId="256"/>
        </pc:sldMkLst>
        <pc:spChg chg="mod">
          <ac:chgData name="Devereaux, Holli" userId="6f31b8d2-0575-4fab-a605-72fdb0f59d05" providerId="ADAL" clId="{5841B4B5-CAB8-4D1B-A819-BAE93B54272A}" dt="2020-12-14T17:56:59.070" v="86" actId="20577"/>
          <ac:spMkLst>
            <pc:docMk/>
            <pc:sldMk cId="1247070954" sldId="256"/>
            <ac:spMk id="2" creationId="{00000000-0000-0000-0000-000000000000}"/>
          </ac:spMkLst>
        </pc:spChg>
        <pc:spChg chg="mod">
          <ac:chgData name="Devereaux, Holli" userId="6f31b8d2-0575-4fab-a605-72fdb0f59d05" providerId="ADAL" clId="{5841B4B5-CAB8-4D1B-A819-BAE93B54272A}" dt="2020-12-14T17:49:38.657" v="69" actId="20577"/>
          <ac:spMkLst>
            <pc:docMk/>
            <pc:sldMk cId="1247070954" sldId="256"/>
            <ac:spMk id="3" creationId="{00000000-0000-0000-0000-000000000000}"/>
          </ac:spMkLst>
        </pc:spChg>
      </pc:sldChg>
      <pc:sldChg chg="modSp">
        <pc:chgData name="Devereaux, Holli" userId="6f31b8d2-0575-4fab-a605-72fdb0f59d05" providerId="ADAL" clId="{5841B4B5-CAB8-4D1B-A819-BAE93B54272A}" dt="2020-12-14T17:57:14.664" v="101" actId="20577"/>
        <pc:sldMkLst>
          <pc:docMk/>
          <pc:sldMk cId="876421117" sldId="258"/>
        </pc:sldMkLst>
        <pc:spChg chg="mod">
          <ac:chgData name="Devereaux, Holli" userId="6f31b8d2-0575-4fab-a605-72fdb0f59d05" providerId="ADAL" clId="{5841B4B5-CAB8-4D1B-A819-BAE93B54272A}" dt="2020-12-14T17:57:14.664" v="101" actId="20577"/>
          <ac:spMkLst>
            <pc:docMk/>
            <pc:sldMk cId="876421117" sldId="258"/>
            <ac:spMk id="2" creationId="{B997A9A3-603B-4342-BBB7-315523923AB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62270-E0B4-4FA8-BDA9-51030E11C135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0EDD81-71C5-4B9C-B18A-F37A674C1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08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D758-9F74-4381-B655-76610BEB018B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0C2A-FDFF-4466-89E6-0345567CE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0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D758-9F74-4381-B655-76610BEB018B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0C2A-FDFF-4466-89E6-0345567CE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9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D758-9F74-4381-B655-76610BEB018B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0C2A-FDFF-4466-89E6-0345567CE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8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D758-9F74-4381-B655-76610BEB018B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0C2A-FDFF-4466-89E6-0345567CE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6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D758-9F74-4381-B655-76610BEB018B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0C2A-FDFF-4466-89E6-0345567CE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49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D758-9F74-4381-B655-76610BEB018B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0C2A-FDFF-4466-89E6-0345567CE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2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D758-9F74-4381-B655-76610BEB018B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0C2A-FDFF-4466-89E6-0345567CE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6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D758-9F74-4381-B655-76610BEB018B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0C2A-FDFF-4466-89E6-0345567CE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5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D758-9F74-4381-B655-76610BEB018B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0C2A-FDFF-4466-89E6-0345567CE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1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D758-9F74-4381-B655-76610BEB018B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0C2A-FDFF-4466-89E6-0345567CE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4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D758-9F74-4381-B655-76610BEB018B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0C2A-FDFF-4466-89E6-0345567CE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3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128156"/>
          </a:xfrm>
          <a:prstGeom prst="rect">
            <a:avLst/>
          </a:prstGeom>
          <a:gradFill flip="none" rotWithShape="1">
            <a:gsLst>
              <a:gs pos="0">
                <a:srgbClr val="00AEEF"/>
              </a:gs>
              <a:gs pos="52000">
                <a:schemeClr val="bg1">
                  <a:lumMod val="85000"/>
                </a:schemeClr>
              </a:gs>
              <a:gs pos="100000">
                <a:srgbClr val="FFCB0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3D758-9F74-4381-B655-76610BEB018B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C0C2A-FDFF-4466-89E6-0345567CEAF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9" y="97971"/>
            <a:ext cx="1635635" cy="89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Accessibility Successes,</a:t>
            </a:r>
            <a:br>
              <a:rPr lang="en-US" dirty="0"/>
            </a:br>
            <a:r>
              <a:rPr lang="en-US" dirty="0"/>
              <a:t>Challenges and Lessons Learned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Holli Devereaux</a:t>
            </a:r>
          </a:p>
          <a:p>
            <a:r>
              <a:rPr lang="en-US" dirty="0"/>
              <a:t>CCS IT Project Manager and Accessible Technology Coordinator-188 Coordinator</a:t>
            </a:r>
          </a:p>
          <a:p>
            <a:r>
              <a:rPr lang="en-US" dirty="0"/>
              <a:t>Holli.Devereaux@ccs.Spokane.edu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70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F67DE-34F5-4FFB-8732-58E1F11B5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Accessibility Successes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69C7B-6FE1-4757-A3E3-E741C2CA175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Created and Presented Accessibility Issues with Donna Newman to CCS All Admin and All College meetings</a:t>
            </a:r>
          </a:p>
          <a:p>
            <a:r>
              <a:rPr lang="en-US" dirty="0"/>
              <a:t>Placed VPAT requirement into place for IT purchases as part of new purchasing policies</a:t>
            </a:r>
          </a:p>
          <a:p>
            <a:r>
              <a:rPr lang="en-US" dirty="0"/>
              <a:t>Celebrating Accessibility Champions in Weekly CCS Communications as well as tips and tricks for adding Accessibility into Workflow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12676-0E4F-44EA-B581-0889DB1127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 Project Manager as IT Accessible Technology Coordinator</a:t>
            </a:r>
          </a:p>
          <a:p>
            <a:r>
              <a:rPr lang="en-US" dirty="0"/>
              <a:t>Began project for Accessibility Training for all IT staff</a:t>
            </a:r>
          </a:p>
          <a:p>
            <a:r>
              <a:rPr lang="en-US" dirty="0"/>
              <a:t>Accessibility training required for creators of intranet content</a:t>
            </a:r>
          </a:p>
          <a:p>
            <a:r>
              <a:rPr lang="en-US" dirty="0"/>
              <a:t>Formed procedures for quarterly Accessibility website audits using Wave and manual audits</a:t>
            </a:r>
          </a:p>
          <a:p>
            <a:r>
              <a:rPr lang="en-US" dirty="0"/>
              <a:t>eLearning has hired a designer specifically for accessibility</a:t>
            </a:r>
          </a:p>
        </p:txBody>
      </p:sp>
    </p:spTree>
    <p:extLst>
      <p:ext uri="{BB962C8B-B14F-4D97-AF65-F5344CB8AC3E}">
        <p14:creationId xmlns:p14="http://schemas.microsoft.com/office/powerpoint/2010/main" val="1009669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7A9A3-603B-4342-BBB7-315523923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Accessibility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A8D45-90D9-481D-870F-AD819E1B50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1056951" cy="4351338"/>
          </a:xfrm>
        </p:spPr>
        <p:txBody>
          <a:bodyPr/>
          <a:lstStyle/>
          <a:p>
            <a:r>
              <a:rPr lang="en-US" dirty="0"/>
              <a:t>Let's just acknowledge the big pink elephant in the room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err="1"/>
              <a:t>Covid</a:t>
            </a:r>
            <a:r>
              <a:rPr lang="en-US" dirty="0"/>
              <a:t> 19 biggest challenge for accessibility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Access 360 Committee members stretched thin by </a:t>
            </a:r>
            <a:r>
              <a:rPr lang="en-US" dirty="0" err="1"/>
              <a:t>Covid</a:t>
            </a:r>
            <a:r>
              <a:rPr lang="en-US" dirty="0"/>
              <a:t> issues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Admin support but no additional funds for support and sustainability</a:t>
            </a:r>
          </a:p>
        </p:txBody>
      </p:sp>
    </p:spTree>
    <p:extLst>
      <p:ext uri="{BB962C8B-B14F-4D97-AF65-F5344CB8AC3E}">
        <p14:creationId xmlns:p14="http://schemas.microsoft.com/office/powerpoint/2010/main" val="876421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EEBC4-79BF-40F5-B8AA-CBBB01D43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E97E0-CF5A-49B0-AF69-EAB70F7785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People want to do the right thing but don’t have time</a:t>
            </a:r>
          </a:p>
          <a:p>
            <a:r>
              <a:rPr lang="en-US" dirty="0"/>
              <a:t>Accessibility must be presented as a matter of social injustice and equity to keep things moving</a:t>
            </a:r>
          </a:p>
          <a:p>
            <a:r>
              <a:rPr lang="en-US" dirty="0"/>
              <a:t>Adding Ally to our Canvas instance has been a boom to our accessibility work by both Faculty and Staff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0F66CF-CC89-4FE4-8C61-B01752F8D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n-US" dirty="0"/>
              <a:t>Need to do more training around accessibility for all staff and faculty</a:t>
            </a:r>
          </a:p>
          <a:p>
            <a:r>
              <a:rPr lang="en-US" dirty="0"/>
              <a:t>Training Student Services, Disability Services and Marketing has boosted a drive for accessibility</a:t>
            </a:r>
          </a:p>
        </p:txBody>
      </p:sp>
    </p:spTree>
    <p:extLst>
      <p:ext uri="{BB962C8B-B14F-4D97-AF65-F5344CB8AC3E}">
        <p14:creationId xmlns:p14="http://schemas.microsoft.com/office/powerpoint/2010/main" val="2083191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CS">
      <a:dk1>
        <a:sysClr val="windowText" lastClr="000000"/>
      </a:dk1>
      <a:lt1>
        <a:sysClr val="window" lastClr="FFFFFF"/>
      </a:lt1>
      <a:dk2>
        <a:srgbClr val="005BAA"/>
      </a:dk2>
      <a:lt2>
        <a:srgbClr val="E7E6E6"/>
      </a:lt2>
      <a:accent1>
        <a:srgbClr val="00AEEF"/>
      </a:accent1>
      <a:accent2>
        <a:srgbClr val="FFCB05"/>
      </a:accent2>
      <a:accent3>
        <a:srgbClr val="A5A5A5"/>
      </a:accent3>
      <a:accent4>
        <a:srgbClr val="FFC000"/>
      </a:accent4>
      <a:accent5>
        <a:srgbClr val="005BAA"/>
      </a:accent5>
      <a:accent6>
        <a:srgbClr val="70AD47"/>
      </a:accent6>
      <a:hlink>
        <a:srgbClr val="0563C1"/>
      </a:hlink>
      <a:folHlink>
        <a:srgbClr val="954F72"/>
      </a:folHlink>
    </a:clrScheme>
    <a:fontScheme name="CCS Brand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S PowerPoint Template-Top Bar Presentation.potx" id="{C9ED7427-D584-4E21-92F4-2E2D8DAD0577}" vid="{C8C39CA1-EBDF-441B-A15D-83A4D20FD6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_Collaboration_Space_Locked xmlns="73bc3738-ce93-40e7-870c-6e92e124cb67" xsi:nil="true"/>
    <Invited_Teachers xmlns="73bc3738-ce93-40e7-870c-6e92e124cb67" xsi:nil="true"/>
    <IsNotebookLocked xmlns="73bc3738-ce93-40e7-870c-6e92e124cb67" xsi:nil="true"/>
    <Teachers xmlns="73bc3738-ce93-40e7-870c-6e92e124cb67">
      <UserInfo>
        <DisplayName/>
        <AccountId xsi:nil="true"/>
        <AccountType/>
      </UserInfo>
    </Teachers>
    <Self_Registration_Enabled xmlns="73bc3738-ce93-40e7-870c-6e92e124cb67" xsi:nil="true"/>
    <FolderType xmlns="73bc3738-ce93-40e7-870c-6e92e124cb67" xsi:nil="true"/>
    <CultureName xmlns="73bc3738-ce93-40e7-870c-6e92e124cb67" xsi:nil="true"/>
    <Templates xmlns="73bc3738-ce93-40e7-870c-6e92e124cb67" xsi:nil="true"/>
    <Has_Teacher_Only_SectionGroup xmlns="73bc3738-ce93-40e7-870c-6e92e124cb67" xsi:nil="true"/>
    <Members xmlns="73bc3738-ce93-40e7-870c-6e92e124cb67">
      <UserInfo>
        <DisplayName/>
        <AccountId xsi:nil="true"/>
        <AccountType/>
      </UserInfo>
    </Members>
    <Member_Groups xmlns="73bc3738-ce93-40e7-870c-6e92e124cb67">
      <UserInfo>
        <DisplayName/>
        <AccountId xsi:nil="true"/>
        <AccountType/>
      </UserInfo>
    </Member_Groups>
    <NotebookType xmlns="73bc3738-ce93-40e7-870c-6e92e124cb67" xsi:nil="true"/>
    <Leaders xmlns="73bc3738-ce93-40e7-870c-6e92e124cb67">
      <UserInfo>
        <DisplayName/>
        <AccountId xsi:nil="true"/>
        <AccountType/>
      </UserInfo>
    </Leaders>
    <Has_Leaders_Only_SectionGroup xmlns="73bc3738-ce93-40e7-870c-6e92e124cb67" xsi:nil="true"/>
    <Owner xmlns="73bc3738-ce93-40e7-870c-6e92e124cb67">
      <UserInfo>
        <DisplayName/>
        <AccountId xsi:nil="true"/>
        <AccountType/>
      </UserInfo>
    </Owner>
    <Math_Settings xmlns="73bc3738-ce93-40e7-870c-6e92e124cb67" xsi:nil="true"/>
    <DefaultSectionNames xmlns="73bc3738-ce93-40e7-870c-6e92e124cb67" xsi:nil="true"/>
    <Invited_Members xmlns="73bc3738-ce93-40e7-870c-6e92e124cb67" xsi:nil="true"/>
    <AppVersion xmlns="73bc3738-ce93-40e7-870c-6e92e124cb67" xsi:nil="true"/>
    <TeamsChannelId xmlns="73bc3738-ce93-40e7-870c-6e92e124cb67" xsi:nil="true"/>
    <Invited_Students xmlns="73bc3738-ce93-40e7-870c-6e92e124cb67" xsi:nil="true"/>
    <Invited_Leaders xmlns="73bc3738-ce93-40e7-870c-6e92e124cb67" xsi:nil="true"/>
    <Students xmlns="73bc3738-ce93-40e7-870c-6e92e124cb67">
      <UserInfo>
        <DisplayName/>
        <AccountId xsi:nil="true"/>
        <AccountType/>
      </UserInfo>
    </Students>
    <Student_Groups xmlns="73bc3738-ce93-40e7-870c-6e92e124cb67">
      <UserInfo>
        <DisplayName/>
        <AccountId xsi:nil="true"/>
        <AccountType/>
      </UserInfo>
    </Student_Group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D7A73D27D6D84D8219EA763D0EF8A8" ma:contentTypeVersion="37" ma:contentTypeDescription="Create a new document." ma:contentTypeScope="" ma:versionID="14efaf4f1de1fc2e320dd385194a0e88">
  <xsd:schema xmlns:xsd="http://www.w3.org/2001/XMLSchema" xmlns:xs="http://www.w3.org/2001/XMLSchema" xmlns:p="http://schemas.microsoft.com/office/2006/metadata/properties" xmlns:ns3="73bc3738-ce93-40e7-870c-6e92e124cb67" xmlns:ns4="7392b23d-6e4e-45d0-8053-cc671190c54c" targetNamespace="http://schemas.microsoft.com/office/2006/metadata/properties" ma:root="true" ma:fieldsID="e8cd3c67d2b27aaac9737ee5e2388880" ns3:_="" ns4:_="">
    <xsd:import namespace="73bc3738-ce93-40e7-870c-6e92e124cb67"/>
    <xsd:import namespace="7392b23d-6e4e-45d0-8053-cc671190c54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Leaders" minOccurs="0"/>
                <xsd:element ref="ns3:Members" minOccurs="0"/>
                <xsd:element ref="ns3:Member_Groups" minOccurs="0"/>
                <xsd:element ref="ns3:Invited_Leaders" minOccurs="0"/>
                <xsd:element ref="ns3:Invited_Members" minOccurs="0"/>
                <xsd:element ref="ns3:Has_Leaders_Only_SectionGroup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bc3738-ce93-40e7-870c-6e92e124cb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msChannelId" ma:index="21" nillable="true" ma:displayName="Teams Channel Id" ma:internalName="TeamsChannelId">
      <xsd:simpleType>
        <xsd:restriction base="dms:Text"/>
      </xsd:simpleType>
    </xsd:element>
    <xsd:element name="Owner" ma:index="2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3" nillable="true" ma:displayName="Math Settings" ma:internalName="Math_Settings">
      <xsd:simpleType>
        <xsd:restriction base="dms:Text"/>
      </xsd:simpleType>
    </xsd:element>
    <xsd:element name="DefaultSectionNames" ma:index="2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1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2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3" nillable="true" ma:displayName="Is Collaboration Space Locked" ma:internalName="Is_Collaboration_Space_Locked">
      <xsd:simpleType>
        <xsd:restriction base="dms:Boolean"/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  <xsd:element name="Leaders" ma:index="35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36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37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38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39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Has_Leaders_Only_SectionGroup" ma:index="40" nillable="true" ma:displayName="Has Leaders Only SectionGroup" ma:internalName="Has_Leaders_Only_SectionGroup">
      <xsd:simpleType>
        <xsd:restriction base="dms:Boolean"/>
      </xsd:simpleType>
    </xsd:element>
    <xsd:element name="MediaServiceGenerationTime" ma:index="4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4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2b23d-6e4e-45d0-8053-cc671190c54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4C48C3-F8F6-4ACD-BD55-531E30C4C23D}">
  <ds:schemaRefs>
    <ds:schemaRef ds:uri="http://schemas.microsoft.com/office/2006/metadata/properties"/>
    <ds:schemaRef ds:uri="http://schemas.microsoft.com/office/infopath/2007/PartnerControls"/>
    <ds:schemaRef ds:uri="73bc3738-ce93-40e7-870c-6e92e124cb67"/>
  </ds:schemaRefs>
</ds:datastoreItem>
</file>

<file path=customXml/itemProps2.xml><?xml version="1.0" encoding="utf-8"?>
<ds:datastoreItem xmlns:ds="http://schemas.openxmlformats.org/officeDocument/2006/customXml" ds:itemID="{8208880F-0C7F-469C-BD0A-D71FBB0022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799095-C5E9-46DB-B3A0-04594E6BD3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bc3738-ce93-40e7-870c-6e92e124cb67"/>
    <ds:schemaRef ds:uri="7392b23d-6e4e-45d0-8053-cc671190c5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CCS-PowerPoint-Template-Top-Bar-Presentation</Template>
  <TotalTime>37</TotalTime>
  <Words>238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Accessibility Successes, Challenges and Lessons Learned</vt:lpstr>
      <vt:lpstr> Accessibility Successes</vt:lpstr>
      <vt:lpstr> Accessibility Challenges</vt:lpstr>
      <vt:lpstr> Lessons Learned</vt:lpstr>
    </vt:vector>
  </TitlesOfParts>
  <Company>Community Colleges of Spokane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Accessibility Successes, Fails and Lessons Learned</dc:title>
  <dc:creator>Devereaux, Holli</dc:creator>
  <cp:lastModifiedBy>Devereaux, Holli</cp:lastModifiedBy>
  <cp:revision>4</cp:revision>
  <dcterms:created xsi:type="dcterms:W3CDTF">2020-12-14T17:04:34Z</dcterms:created>
  <dcterms:modified xsi:type="dcterms:W3CDTF">2020-12-14T17:57:19Z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0x0101001FD7A73D27D6D84D8219EA763D0EF8A8</vt:lpwstr>
  </property>
</Properties>
</file>