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4A4B6-7EEB-436D-9FB0-E3A53B231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BELLINGHAM TECHNICAL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F0096-515C-4CBA-AD6F-1C6426C8D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Accomplishments, challenges, and lessons learned</a:t>
            </a:r>
          </a:p>
          <a:p>
            <a:r>
              <a:rPr lang="en-US" b="1" dirty="0"/>
              <a:t>Washington state it accessibility capacity building institute</a:t>
            </a:r>
          </a:p>
          <a:p>
            <a:r>
              <a:rPr lang="en-US" b="1" dirty="0"/>
              <a:t>December 14, 2020</a:t>
            </a:r>
          </a:p>
        </p:txBody>
      </p:sp>
    </p:spTree>
    <p:extLst>
      <p:ext uri="{BB962C8B-B14F-4D97-AF65-F5344CB8AC3E}">
        <p14:creationId xmlns:p14="http://schemas.microsoft.com/office/powerpoint/2010/main" val="165972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C8E0C-0AD1-4F9E-BE37-D722B52D7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9A844-639F-4C18-BF2A-DA72646B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81293"/>
          </a:xfrm>
        </p:spPr>
        <p:txBody>
          <a:bodyPr>
            <a:normAutofit/>
          </a:bodyPr>
          <a:lstStyle/>
          <a:p>
            <a:r>
              <a:rPr lang="en-US" sz="2800" b="1" dirty="0"/>
              <a:t>BTC launched a Web Redesign on October 30</a:t>
            </a:r>
          </a:p>
          <a:p>
            <a:r>
              <a:rPr lang="en-US" sz="2800" b="1" dirty="0"/>
              <a:t>Using SiteImprove to check for accessibility</a:t>
            </a:r>
          </a:p>
          <a:p>
            <a:pPr lvl="1"/>
            <a:r>
              <a:rPr lang="en-US" sz="2400" b="1" dirty="0"/>
              <a:t>At start, all of our pages individually performed at 87-90% accessible</a:t>
            </a:r>
          </a:p>
          <a:p>
            <a:pPr lvl="1"/>
            <a:r>
              <a:rPr lang="en-US" sz="2400" b="1" dirty="0"/>
              <a:t>Factoring in our in-process PDF improvements lowers the overall accessibility score </a:t>
            </a:r>
          </a:p>
          <a:p>
            <a:pPr lvl="2"/>
            <a:r>
              <a:rPr lang="en-US" sz="2200" b="1" dirty="0"/>
              <a:t>We are aware and will focus on PDF removal or remediation</a:t>
            </a:r>
          </a:p>
          <a:p>
            <a:pPr lvl="2"/>
            <a:r>
              <a:rPr lang="en-US" sz="2200" b="1" dirty="0"/>
              <a:t>We are aware of an issue with the Heading structure and are actively researching a fix</a:t>
            </a:r>
          </a:p>
        </p:txBody>
      </p:sp>
    </p:spTree>
    <p:extLst>
      <p:ext uri="{BB962C8B-B14F-4D97-AF65-F5344CB8AC3E}">
        <p14:creationId xmlns:p14="http://schemas.microsoft.com/office/powerpoint/2010/main" val="281065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E9AEB-6857-4F2B-9D1D-B8BED483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3AFCA-3799-4B64-B139-AEA22ACB4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26264"/>
          </a:xfrm>
        </p:spPr>
        <p:txBody>
          <a:bodyPr/>
          <a:lstStyle/>
          <a:p>
            <a:r>
              <a:rPr lang="en-US" b="1" dirty="0"/>
              <a:t>Over the past several years, we have developed a robust, cross-campus Accessibility Team with key stakeholders</a:t>
            </a:r>
          </a:p>
          <a:p>
            <a:r>
              <a:rPr lang="en-US" b="1" dirty="0"/>
              <a:t>IT and Web Marketing have committed to making our website accessible at the highest level possible</a:t>
            </a:r>
          </a:p>
          <a:p>
            <a:r>
              <a:rPr lang="en-US" b="1" dirty="0"/>
              <a:t>Our web redesign began with accessibility in mind – a huge step toward greater efficiency in maintaining and improving accessibility</a:t>
            </a:r>
          </a:p>
          <a:p>
            <a:r>
              <a:rPr lang="en-US" b="1" dirty="0"/>
              <a:t>There is an ongoing campus conversation regarding IT accessibility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1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3707-BB3F-4212-877C-DB3EB2030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Accomplishments –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D3B23-4118-442C-97B3-74335D6C9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/>
          </a:bodyPr>
          <a:lstStyle/>
          <a:p>
            <a:r>
              <a:rPr lang="en-US" b="1" dirty="0"/>
              <a:t>eLearning Instructional Assistant II includes accessible design training in all faculty and staff eLearning orientations, with a focus on creating accessible digital content in the LMS, captioning of instructional media, and using Ally to improve online course accessibility</a:t>
            </a:r>
          </a:p>
          <a:p>
            <a:r>
              <a:rPr lang="en-US" b="1" dirty="0"/>
              <a:t>Computer Services provides new hires with a brief overview of accessibility guidelines when onboarding</a:t>
            </a:r>
          </a:p>
          <a:p>
            <a:r>
              <a:rPr lang="en-US" b="1" dirty="0"/>
              <a:t>Accessibility Resources meets with new faculty and staff for an hour long AR Orientation – however, this </a:t>
            </a:r>
            <a:r>
              <a:rPr lang="en-US" b="1"/>
              <a:t>is optional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485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7AFDC-8DF4-4297-9971-F7D184B0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5BDD9-05FC-4066-8342-E6369A6DD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49684"/>
            <a:ext cx="9905999" cy="449608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Information dissemination </a:t>
            </a:r>
          </a:p>
          <a:p>
            <a:pPr lvl="1"/>
            <a:r>
              <a:rPr lang="en-US" b="1" dirty="0"/>
              <a:t>Having one, consistent space (website) for accessibility guidance and compliance regulations – currently, information is stored in too many places</a:t>
            </a:r>
          </a:p>
          <a:p>
            <a:r>
              <a:rPr lang="en-US" b="1" dirty="0"/>
              <a:t>Dedicated staff</a:t>
            </a:r>
          </a:p>
          <a:p>
            <a:pPr lvl="1"/>
            <a:r>
              <a:rPr lang="en-US" b="1" dirty="0"/>
              <a:t>Currently, our budget prohibits hiring a dedicated Website Accessibility Engineer</a:t>
            </a:r>
          </a:p>
          <a:p>
            <a:pPr lvl="1"/>
            <a:r>
              <a:rPr lang="en-US" b="1" dirty="0"/>
              <a:t>All employees are expected to create and post accessible materials, which leads to…</a:t>
            </a:r>
          </a:p>
          <a:p>
            <a:r>
              <a:rPr lang="en-US" b="1" dirty="0"/>
              <a:t>Training</a:t>
            </a:r>
          </a:p>
          <a:p>
            <a:pPr lvl="1"/>
            <a:r>
              <a:rPr lang="en-US" b="1" dirty="0"/>
              <a:t>No dedicated accessibility staff means insufficient training of all employees</a:t>
            </a:r>
          </a:p>
          <a:p>
            <a:pPr lvl="1"/>
            <a:r>
              <a:rPr lang="en-US" b="1" dirty="0"/>
              <a:t>Without dedicated training staff and mandatory trainings, our accessibility efforts lack consistency and occurs piecemeal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173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9E4A-CB73-43C5-B5A7-1B295626B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C0D23-9BC3-49DE-9C46-C7E0976B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41254"/>
          </a:xfrm>
        </p:spPr>
        <p:txBody>
          <a:bodyPr>
            <a:normAutofit/>
          </a:bodyPr>
          <a:lstStyle/>
          <a:p>
            <a:r>
              <a:rPr lang="en-US" b="1" dirty="0"/>
              <a:t>Accessibility needs to be the first step in all campus initiatives that result in digital content of any kind (webpages, documents, curriculum, etc.)</a:t>
            </a:r>
          </a:p>
          <a:p>
            <a:r>
              <a:rPr lang="en-US" b="1" dirty="0"/>
              <a:t>Administrative buy-in is key in order to keep accessibility at the forefront when budget decisions are being made</a:t>
            </a:r>
          </a:p>
          <a:p>
            <a:pPr lvl="1"/>
            <a:r>
              <a:rPr lang="en-US" b="1" dirty="0"/>
              <a:t>Our new Interim President and VP of Student Services have asked to attend the next Accessibility Team Meeting to assist with strategic planning</a:t>
            </a:r>
          </a:p>
          <a:p>
            <a:r>
              <a:rPr lang="en-US" b="1" dirty="0"/>
              <a:t>Our Accessibility Team currently meets quarterly – because of moving everything online due to COVID, we will most likely meet more frequently</a:t>
            </a:r>
          </a:p>
        </p:txBody>
      </p:sp>
    </p:spTree>
    <p:extLst>
      <p:ext uri="{BB962C8B-B14F-4D97-AF65-F5344CB8AC3E}">
        <p14:creationId xmlns:p14="http://schemas.microsoft.com/office/powerpoint/2010/main" val="769994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445</TotalTime>
  <Words>405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BELLINGHAM TECHNICAL COLLEGE</vt:lpstr>
      <vt:lpstr>overview</vt:lpstr>
      <vt:lpstr>ACCOMPLISHMENTS</vt:lpstr>
      <vt:lpstr>Accomplishments – continued</vt:lpstr>
      <vt:lpstr>challenges</vt:lpstr>
      <vt:lpstr>Lessons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BELLINGHAM TECHNICAL COLLEGE</dc:title>
  <dc:creator>Mary Gerard</dc:creator>
  <cp:lastModifiedBy>Mary Gerard</cp:lastModifiedBy>
  <cp:revision>15</cp:revision>
  <dcterms:created xsi:type="dcterms:W3CDTF">2020-12-11T15:57:43Z</dcterms:created>
  <dcterms:modified xsi:type="dcterms:W3CDTF">2020-12-14T17:39:42Z</dcterms:modified>
</cp:coreProperties>
</file>