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56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49"/>
    <p:restoredTop sz="87755"/>
  </p:normalViewPr>
  <p:slideViewPr>
    <p:cSldViewPr snapToGrid="0" snapToObjects="1">
      <p:cViewPr varScale="1">
        <p:scale>
          <a:sx n="92" d="100"/>
          <a:sy n="92" d="100"/>
        </p:scale>
        <p:origin x="176" y="6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A6777A-39AF-D649-8FC9-2DAFD3D99133}" type="datetimeFigureOut">
              <a:rPr lang="en-US" smtClean="0"/>
              <a:t>11/11/22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24F59-621F-6E40-A689-E153F00A0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19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24F59-621F-6E40-A689-E153F00A00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907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of a proper meaningful hyperlink, and an example of an inactive link. Grouped image with alt text, each single image is marked as decorative.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24F59-621F-6E40-A689-E153F00A009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838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Reading order is accurate and accurate language attribution is assigned to the French text box.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24F59-621F-6E40-A689-E153F00A009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853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24F59-621F-6E40-A689-E153F00A009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914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better solution than using Smart Art would be to select a template and modify the content area it to fit your needs, then check the reading order of the elements.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24F59-621F-6E40-A689-E153F00A009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89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5DDBB-4507-FD4C-8C94-A50C7961E9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D46F8C-5053-C143-9F88-4208B31DA4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FA62E-191E-3140-BB40-6BF88333F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3F81-ABE1-F44C-B9E2-CE35CD186EDD}" type="datetimeFigureOut">
              <a:rPr lang="en-US" smtClean="0"/>
              <a:t>11/11/22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06969-5443-5B47-8EEA-543038998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3094FC-3938-4540-8E24-6BB37B6B7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244-012D-3F4E-977A-5D67E4BA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485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E71E-BB30-534F-8854-A3D608217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950B05-3C95-0547-BF34-B2CE835004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28C7E6-E677-4246-B63C-7B3375F83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3F81-ABE1-F44C-B9E2-CE35CD186EDD}" type="datetimeFigureOut">
              <a:rPr lang="en-US" smtClean="0"/>
              <a:t>11/11/22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52759-7F14-254A-B1A1-916FC1D1C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2633B7-01A6-8E43-B554-0EFE7A047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244-012D-3F4E-977A-5D67E4BA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41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519DEC-A170-F84B-A160-F92AA00861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D43BE0-B94D-5A47-8B98-40DD87F8B5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9D8F7-0279-9442-9964-57C1E2B9A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3F81-ABE1-F44C-B9E2-CE35CD186EDD}" type="datetimeFigureOut">
              <a:rPr lang="en-US" smtClean="0"/>
              <a:t>11/11/22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16923-81F3-BC4F-B176-0A0391291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80858-8DE6-384A-9FE2-89AE0A10F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244-012D-3F4E-977A-5D67E4BA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03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3C58E-36D5-5044-8264-D8E406BC1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4EAE5-3BB5-1F48-B531-8CC3BAF0A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FF6A6-CF0B-454E-B892-3E4694F86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3F81-ABE1-F44C-B9E2-CE35CD186EDD}" type="datetimeFigureOut">
              <a:rPr lang="en-US" smtClean="0"/>
              <a:t>11/11/22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161B6-EED2-264D-8317-78B829107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0E8B5-54D9-F849-90FE-2E14795B8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244-012D-3F4E-977A-5D67E4BA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209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D8472-6FBD-E347-9464-149BB4331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064828-82C8-E745-AF8A-5ECA266F0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8107EB-DAEA-E549-B70F-D5B938643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3F81-ABE1-F44C-B9E2-CE35CD186EDD}" type="datetimeFigureOut">
              <a:rPr lang="en-US" smtClean="0"/>
              <a:t>11/11/22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6B9DFF-AB5A-FB44-A05E-A39F211C9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88E00-7AB0-0C4C-9874-874CA29B1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244-012D-3F4E-977A-5D67E4BA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4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74029-E29B-344D-A870-7138150A5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0A3A5-4EF0-034D-9EA4-492277852F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7EB917-D635-8646-8D3E-F966C1CA04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E68AB3-8CFE-A746-BA26-BAD35AD3D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3F81-ABE1-F44C-B9E2-CE35CD186EDD}" type="datetimeFigureOut">
              <a:rPr lang="en-US" smtClean="0"/>
              <a:t>11/11/22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0C913-265D-7A48-A240-B771F4859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398A3-0C11-CE47-B92B-2D06E65F7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244-012D-3F4E-977A-5D67E4BA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629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0DF32-B7A1-F74D-8A3D-9C4E3492E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05F7CC-B527-3E47-A6D7-E9290FFAB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9ECE52-EA48-EB4D-9A12-5499BB4F9D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5356A9-413C-324C-9263-225080FDB4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52046C-ABAF-8C4B-9935-E9D7E279E2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31EDBF-194A-194E-82DB-581E7CE0B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3F81-ABE1-F44C-B9E2-CE35CD186EDD}" type="datetimeFigureOut">
              <a:rPr lang="en-US" smtClean="0"/>
              <a:t>11/11/22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2973F0-34D8-7642-8D47-FCAEAC479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1D54CC-C3FD-7744-AE6F-05D610269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244-012D-3F4E-977A-5D67E4BA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25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39995-2B6E-024F-9046-DCBB904CE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31B425-67A8-6549-BFC6-32CC1CAE0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3F81-ABE1-F44C-B9E2-CE35CD186EDD}" type="datetimeFigureOut">
              <a:rPr lang="en-US" smtClean="0"/>
              <a:t>11/11/22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597E86-B2EF-BA46-A71D-205E9C8BE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58A3B8-FC0E-854E-8F7C-907054325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244-012D-3F4E-977A-5D67E4BA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706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1DB0A9-0132-CC45-B7D7-6104A289A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3F81-ABE1-F44C-B9E2-CE35CD186EDD}" type="datetimeFigureOut">
              <a:rPr lang="en-US" smtClean="0"/>
              <a:t>11/11/22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7E1917-BF5E-1C49-8051-511114211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1D6A95-A15C-E94F-B957-C363A90D3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244-012D-3F4E-977A-5D67E4BA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438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B784A-C051-AD49-8DA8-D68E4CBCA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0A58C-6676-0E4C-959F-4EDE9673E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C89043-C059-ED4D-A385-E251626076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A2AC2D-EC8A-2E41-8DE7-C12BC3FD8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3F81-ABE1-F44C-B9E2-CE35CD186EDD}" type="datetimeFigureOut">
              <a:rPr lang="en-US" smtClean="0"/>
              <a:t>11/11/22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5D9762-9E27-D846-9909-2551F6ABB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A0A6D-5675-4647-95E7-36B19283E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244-012D-3F4E-977A-5D67E4BA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93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C798D-7A7B-3B4C-8594-EEEB104A6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5A3E02-DCE3-FD4D-B1A6-72F6234452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7388EF-667C-704A-AFE4-6F93A95D88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88AFD2-3A8E-F844-844E-18F9E9E3D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3F81-ABE1-F44C-B9E2-CE35CD186EDD}" type="datetimeFigureOut">
              <a:rPr lang="en-US" smtClean="0"/>
              <a:t>11/11/22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7B399B-CEB8-AA4C-9FA0-14C52C67A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5D4012-C641-674D-AA36-C5CC3875B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244-012D-3F4E-977A-5D67E4BA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975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197ECC-E50E-8944-979A-95BC2BBF3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B0E704-3798-4246-8967-415C6B3C4E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9E5F6-1532-2247-BABD-7440F1763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fld id="{CBF13F81-ABE1-F44C-B9E2-CE35CD186EDD}" type="datetimeFigureOut">
              <a:rPr lang="en-US" smtClean="0"/>
              <a:pPr/>
              <a:t>11/11/22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FDB33-2CA7-FE42-AC18-60973E5688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2DDBD-952D-524B-81A6-D91CEEC96C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fld id="{568BD244-012D-3F4E-977A-5D67E4BAC1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928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shington.edu/accesscomputing/AU/after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FB0BB-182B-BE4C-9243-31D630F8C5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latin typeface="+mj-lt"/>
              </a:rPr>
              <a:t>Introduction to Physics</a:t>
            </a:r>
          </a:p>
        </p:txBody>
      </p:sp>
      <p:pic>
        <p:nvPicPr>
          <p:cNvPr id="4" name="image1.png" descr="Accessible University logo">
            <a:extLst>
              <a:ext uri="{FF2B5EF4-FFF2-40B4-BE49-F238E27FC236}">
                <a16:creationId xmlns:a16="http://schemas.microsoft.com/office/drawing/2014/main" id="{4003DE12-1F3B-7E4D-83DE-EDBF8273177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291008" y="3708055"/>
            <a:ext cx="7609984" cy="1553058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210500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6837C-79E4-C149-9FC0-348DB65B41E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+mj-lt"/>
              </a:rPr>
              <a:t>Textbook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86A99-F9F1-C240-ACAA-265FECC84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8259"/>
            <a:ext cx="10515600" cy="4351338"/>
          </a:xfrm>
        </p:spPr>
        <p:txBody>
          <a:bodyPr/>
          <a:lstStyle/>
          <a:p>
            <a:r>
              <a:rPr lang="en-US" dirty="0">
                <a:latin typeface="+mn-lt"/>
              </a:rPr>
              <a:t>Text </a:t>
            </a:r>
            <a:r>
              <a:rPr lang="en-US" dirty="0">
                <a:latin typeface="+mn-lt"/>
                <a:hlinkClick r:id="rId3"/>
              </a:rPr>
              <a:t>Introduction to Physics, Second Edition</a:t>
            </a:r>
            <a:r>
              <a:rPr lang="en-US" dirty="0">
                <a:latin typeface="+mn-lt"/>
              </a:rPr>
              <a:t>, authored by the instructor</a:t>
            </a:r>
          </a:p>
          <a:p>
            <a:pPr lvl="1"/>
            <a:r>
              <a:rPr lang="en-US" dirty="0">
                <a:latin typeface="+mn-lt"/>
              </a:rPr>
              <a:t>washington.edu/accesscomputing/AU/after.html</a:t>
            </a:r>
          </a:p>
        </p:txBody>
      </p:sp>
      <p:grpSp>
        <p:nvGrpSpPr>
          <p:cNvPr id="10" name="Group 9" descr="A group of ice cubes representing solid. Water with bubbles representing liquid. A cloud in the sky representing gas. These elements make up the three phases of matter. ">
            <a:extLst>
              <a:ext uri="{FF2B5EF4-FFF2-40B4-BE49-F238E27FC236}">
                <a16:creationId xmlns:a16="http://schemas.microsoft.com/office/drawing/2014/main" id="{45C6DB85-8116-EC23-D004-A45FD3B82916}"/>
              </a:ext>
            </a:extLst>
          </p:cNvPr>
          <p:cNvGrpSpPr/>
          <p:nvPr/>
        </p:nvGrpSpPr>
        <p:grpSpPr>
          <a:xfrm>
            <a:off x="1052718" y="3429000"/>
            <a:ext cx="10301082" cy="2160270"/>
            <a:chOff x="1026353" y="4192034"/>
            <a:chExt cx="10301082" cy="216027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A896E73-4961-20CA-B045-78747518DE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965247" y="4495530"/>
              <a:ext cx="3362188" cy="1824278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A8E13461-5C66-27C3-182F-AB113B4117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414906" y="4224531"/>
              <a:ext cx="3362188" cy="2095277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B1B5643-B2E6-26B6-CB1B-A451C00F71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26353" y="4192034"/>
              <a:ext cx="3200400" cy="21602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5983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84BE3-D424-A947-8278-183FFE60F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+mj-lt"/>
              </a:rPr>
              <a:t>Course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684EC-76D5-A544-9727-366B3EB29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600"/>
              </a:spcBef>
            </a:pPr>
            <a:r>
              <a:rPr lang="en-US" dirty="0">
                <a:latin typeface="+mn-lt"/>
              </a:rPr>
              <a:t>To offer students exposure to basic principles of Physics</a:t>
            </a:r>
          </a:p>
          <a:p>
            <a:pPr lvl="0">
              <a:spcBef>
                <a:spcPts val="600"/>
              </a:spcBef>
            </a:pPr>
            <a:r>
              <a:rPr lang="en-US" dirty="0">
                <a:latin typeface="+mn-lt"/>
              </a:rPr>
              <a:t>To provide students with rich, thought-provoking discussions during lecture sessions</a:t>
            </a:r>
          </a:p>
          <a:p>
            <a:pPr lvl="0">
              <a:spcBef>
                <a:spcPts val="600"/>
              </a:spcBef>
            </a:pPr>
            <a:r>
              <a:rPr lang="en-US" dirty="0">
                <a:latin typeface="+mn-lt"/>
              </a:rPr>
              <a:t>To provide students with experiential learning opportunities during laboratory sessions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A5520D-CC30-B576-DEEC-37694F57F987}"/>
              </a:ext>
            </a:extLst>
          </p:cNvPr>
          <p:cNvSpPr txBox="1"/>
          <p:nvPr/>
        </p:nvSpPr>
        <p:spPr>
          <a:xfrm>
            <a:off x="1871157" y="5103493"/>
            <a:ext cx="84496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Ce programme est également disponible en français sur demande.</a:t>
            </a:r>
          </a:p>
        </p:txBody>
      </p:sp>
    </p:spTree>
    <p:extLst>
      <p:ext uri="{BB962C8B-B14F-4D97-AF65-F5344CB8AC3E}">
        <p14:creationId xmlns:p14="http://schemas.microsoft.com/office/powerpoint/2010/main" val="627214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773A974-CD58-CE48-BC84-428C1CCC3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+mj-lt"/>
              </a:rPr>
              <a:t>Class Schedule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6B77F2C-9EC6-6540-84E0-C273D0DDD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endParaRPr lang="en-US" sz="1800" dirty="0"/>
          </a:p>
        </p:txBody>
      </p:sp>
      <p:graphicFrame>
        <p:nvGraphicFramePr>
          <p:cNvPr id="9" name="Table 8" descr="Simple table with 3 columns and 7 rows.">
            <a:extLst>
              <a:ext uri="{FF2B5EF4-FFF2-40B4-BE49-F238E27FC236}">
                <a16:creationId xmlns:a16="http://schemas.microsoft.com/office/drawing/2014/main" id="{5D8A8DE4-196E-1F44-8828-2FD048152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321952"/>
              </p:ext>
            </p:extLst>
          </p:nvPr>
        </p:nvGraphicFramePr>
        <p:xfrm>
          <a:off x="838201" y="1825625"/>
          <a:ext cx="10515600" cy="44869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9811">
                  <a:extLst>
                    <a:ext uri="{9D8B030D-6E8A-4147-A177-3AD203B41FA5}">
                      <a16:colId xmlns:a16="http://schemas.microsoft.com/office/drawing/2014/main" val="2527190168"/>
                    </a:ext>
                  </a:extLst>
                </a:gridCol>
                <a:gridCol w="5850377">
                  <a:extLst>
                    <a:ext uri="{9D8B030D-6E8A-4147-A177-3AD203B41FA5}">
                      <a16:colId xmlns:a16="http://schemas.microsoft.com/office/drawing/2014/main" val="2897234877"/>
                    </a:ext>
                  </a:extLst>
                </a:gridCol>
                <a:gridCol w="3025412">
                  <a:extLst>
                    <a:ext uri="{9D8B030D-6E8A-4147-A177-3AD203B41FA5}">
                      <a16:colId xmlns:a16="http://schemas.microsoft.com/office/drawing/2014/main" val="2140703003"/>
                    </a:ext>
                  </a:extLst>
                </a:gridCol>
              </a:tblGrid>
              <a:tr h="7638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Week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Topic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Reading Assignment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22556143"/>
                  </a:ext>
                </a:extLst>
              </a:tr>
              <a:tr h="3205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Course Introduction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Chapter 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3400486"/>
                  </a:ext>
                </a:extLst>
              </a:tr>
              <a:tr h="5835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Inertia, equilibrium, kinematics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Chapters 2-3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0358078"/>
                  </a:ext>
                </a:extLst>
              </a:tr>
              <a:tr h="5835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Newton’s laws, vectors, momentum, energy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Chapters 4-7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9385091"/>
                  </a:ext>
                </a:extLst>
              </a:tr>
              <a:tr h="3205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Matter, elasticity, scaling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Chapters 8-10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6699955"/>
                  </a:ext>
                </a:extLst>
              </a:tr>
              <a:tr h="8752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Wake kinematics, sound, electricity, magnetism, induction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Chapters 11-15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6600938"/>
                  </a:ext>
                </a:extLst>
              </a:tr>
              <a:tr h="5835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Light, reflection and refraction, emission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Chapters 16-18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0569975"/>
                  </a:ext>
                </a:extLst>
              </a:tr>
              <a:tr h="3205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Review, final exam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177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3990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773A974-CD58-CE48-BC84-428C1CCC3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+mj-lt"/>
              </a:rPr>
              <a:t>Grades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4A7434-7A5C-4B8C-DD10-99BAE5869069}"/>
              </a:ext>
            </a:extLst>
          </p:cNvPr>
          <p:cNvSpPr txBox="1"/>
          <p:nvPr/>
        </p:nvSpPr>
        <p:spPr>
          <a:xfrm>
            <a:off x="836612" y="1431616"/>
            <a:ext cx="1051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Grades will be assigned on a ten-point scale (90 to 100 is an A, 80 to 89 is a B, etc.). Homework, exams, and projects will be weighted as follows:</a:t>
            </a:r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64D6C8AC-B4B0-054F-2054-A168E8FE37E6}"/>
              </a:ext>
            </a:extLst>
          </p:cNvPr>
          <p:cNvSpPr txBox="1">
            <a:spLocks/>
          </p:cNvSpPr>
          <p:nvPr/>
        </p:nvSpPr>
        <p:spPr>
          <a:xfrm>
            <a:off x="913714" y="2431143"/>
            <a:ext cx="3383280" cy="997857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>
                <a:solidFill>
                  <a:schemeClr val="bg1"/>
                </a:solidFill>
                <a:latin typeface="+mn-lt"/>
              </a:rPr>
              <a:t>Homework</a:t>
            </a:r>
          </a:p>
        </p:txBody>
      </p:sp>
      <p:sp>
        <p:nvSpPr>
          <p:cNvPr id="9" name="Content Placeholder 9">
            <a:extLst>
              <a:ext uri="{FF2B5EF4-FFF2-40B4-BE49-F238E27FC236}">
                <a16:creationId xmlns:a16="http://schemas.microsoft.com/office/drawing/2014/main" id="{D13C9F79-1286-01A9-A171-C8CE9F5065B0}"/>
              </a:ext>
            </a:extLst>
          </p:cNvPr>
          <p:cNvSpPr txBox="1">
            <a:spLocks/>
          </p:cNvSpPr>
          <p:nvPr/>
        </p:nvSpPr>
        <p:spPr>
          <a:xfrm>
            <a:off x="916895" y="3429000"/>
            <a:ext cx="3383281" cy="3217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0040"/>
            <a:r>
              <a:rPr lang="en-US" dirty="0">
                <a:latin typeface="+mn-lt"/>
              </a:rPr>
              <a:t>15%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930ACB-C498-C75D-6557-0A270F875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93197" y="2419806"/>
            <a:ext cx="3392855" cy="997857"/>
          </a:xfrm>
          <a:solidFill>
            <a:schemeClr val="accent1"/>
          </a:solidFill>
        </p:spPr>
        <p:txBody>
          <a:bodyPr anchor="ctr"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+mn-lt"/>
              </a:rPr>
              <a:t>Exams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6B77F2C-9EC6-6540-84E0-C273D0DDD3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02770" y="3417663"/>
            <a:ext cx="3383282" cy="32178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320040"/>
            <a:r>
              <a:rPr lang="en-US" dirty="0">
                <a:latin typeface="+mn-lt"/>
              </a:rPr>
              <a:t>1 – 15%</a:t>
            </a:r>
          </a:p>
          <a:p>
            <a:pPr marL="320040"/>
            <a:r>
              <a:rPr lang="en-US" dirty="0">
                <a:latin typeface="+mn-lt"/>
              </a:rPr>
              <a:t>2 – 15%</a:t>
            </a:r>
          </a:p>
          <a:p>
            <a:pPr marL="320040"/>
            <a:r>
              <a:rPr lang="en-US" dirty="0">
                <a:latin typeface="+mn-lt"/>
              </a:rPr>
              <a:t>Final – 20%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4B84DB-1C77-F4CD-B3B4-87B9D381D3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882257" y="2422265"/>
            <a:ext cx="3383279" cy="997856"/>
          </a:xfrm>
          <a:solidFill>
            <a:schemeClr val="accent1"/>
          </a:solidFill>
        </p:spPr>
        <p:txBody>
          <a:bodyPr anchor="ctr"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+mn-lt"/>
              </a:rPr>
              <a:t>Projects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03732E-D8B6-D5EA-E24F-481ED52F50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882255" y="3420121"/>
            <a:ext cx="3383282" cy="3226742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320040"/>
            <a:r>
              <a:rPr lang="en-US" dirty="0">
                <a:latin typeface="+mn-lt"/>
              </a:rPr>
              <a:t>1 – 10%</a:t>
            </a:r>
          </a:p>
          <a:p>
            <a:pPr marL="320040"/>
            <a:r>
              <a:rPr lang="en-US" dirty="0">
                <a:latin typeface="+mn-lt"/>
              </a:rPr>
              <a:t>2 – 10%</a:t>
            </a:r>
          </a:p>
          <a:p>
            <a:pPr marL="320040"/>
            <a:r>
              <a:rPr lang="en-US" dirty="0">
                <a:latin typeface="+mn-lt"/>
              </a:rPr>
              <a:t>Final – 15%</a:t>
            </a:r>
          </a:p>
        </p:txBody>
      </p:sp>
    </p:spTree>
    <p:extLst>
      <p:ext uri="{BB962C8B-B14F-4D97-AF65-F5344CB8AC3E}">
        <p14:creationId xmlns:p14="http://schemas.microsoft.com/office/powerpoint/2010/main" val="2228282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286</Words>
  <Application>Microsoft Macintosh PowerPoint</Application>
  <PresentationFormat>Widescreen</PresentationFormat>
  <Paragraphs>54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Office Theme</vt:lpstr>
      <vt:lpstr>Introduction to Physics</vt:lpstr>
      <vt:lpstr>Textbook</vt:lpstr>
      <vt:lpstr>Course Objectives</vt:lpstr>
      <vt:lpstr>Class Schedule</vt:lpstr>
      <vt:lpstr>Grades</vt:lpstr>
    </vt:vector>
  </TitlesOfParts>
  <Company>Univeristy of Washington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Accessible University Mock Presentation</dc:title>
  <dc:creator>Gaby de Jongh</dc:creator>
  <dc:description>This document was created to test and demonstrate accessibility features of HTML, Word, and PDF.</dc:description>
  <cp:lastModifiedBy>Gaby de Jongh</cp:lastModifiedBy>
  <cp:revision>35</cp:revision>
  <dcterms:created xsi:type="dcterms:W3CDTF">2021-05-05T23:55:26Z</dcterms:created>
  <dcterms:modified xsi:type="dcterms:W3CDTF">2022-11-11T21:00:53Z</dcterms:modified>
</cp:coreProperties>
</file>